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</p:sldMasterIdLst>
  <p:notesMasterIdLst>
    <p:notesMasterId r:id="rId82"/>
  </p:notesMasterIdLst>
  <p:sldIdLst>
    <p:sldId id="256" r:id="rId2"/>
    <p:sldId id="377" r:id="rId3"/>
    <p:sldId id="386" r:id="rId4"/>
    <p:sldId id="378" r:id="rId5"/>
    <p:sldId id="381" r:id="rId6"/>
    <p:sldId id="380" r:id="rId7"/>
    <p:sldId id="361" r:id="rId8"/>
    <p:sldId id="379" r:id="rId9"/>
    <p:sldId id="382" r:id="rId10"/>
    <p:sldId id="371" r:id="rId11"/>
    <p:sldId id="383" r:id="rId12"/>
    <p:sldId id="388" r:id="rId13"/>
    <p:sldId id="384" r:id="rId14"/>
    <p:sldId id="387" r:id="rId15"/>
    <p:sldId id="373" r:id="rId16"/>
    <p:sldId id="385" r:id="rId17"/>
    <p:sldId id="425" r:id="rId18"/>
    <p:sldId id="360" r:id="rId19"/>
    <p:sldId id="445" r:id="rId20"/>
    <p:sldId id="389" r:id="rId21"/>
    <p:sldId id="392" r:id="rId22"/>
    <p:sldId id="393" r:id="rId23"/>
    <p:sldId id="394" r:id="rId24"/>
    <p:sldId id="395" r:id="rId25"/>
    <p:sldId id="397" r:id="rId26"/>
    <p:sldId id="398" r:id="rId27"/>
    <p:sldId id="399" r:id="rId28"/>
    <p:sldId id="339" r:id="rId29"/>
    <p:sldId id="391" r:id="rId30"/>
    <p:sldId id="401" r:id="rId31"/>
    <p:sldId id="400" r:id="rId32"/>
    <p:sldId id="402" r:id="rId33"/>
    <p:sldId id="426" r:id="rId34"/>
    <p:sldId id="427" r:id="rId35"/>
    <p:sldId id="428" r:id="rId36"/>
    <p:sldId id="429" r:id="rId37"/>
    <p:sldId id="430" r:id="rId38"/>
    <p:sldId id="431" r:id="rId39"/>
    <p:sldId id="432" r:id="rId40"/>
    <p:sldId id="433" r:id="rId41"/>
    <p:sldId id="434" r:id="rId42"/>
    <p:sldId id="435" r:id="rId43"/>
    <p:sldId id="436" r:id="rId44"/>
    <p:sldId id="437" r:id="rId45"/>
    <p:sldId id="438" r:id="rId46"/>
    <p:sldId id="439" r:id="rId47"/>
    <p:sldId id="440" r:id="rId48"/>
    <p:sldId id="441" r:id="rId49"/>
    <p:sldId id="442" r:id="rId50"/>
    <p:sldId id="443" r:id="rId51"/>
    <p:sldId id="444" r:id="rId52"/>
    <p:sldId id="342" r:id="rId53"/>
    <p:sldId id="446" r:id="rId54"/>
    <p:sldId id="405" r:id="rId55"/>
    <p:sldId id="447" r:id="rId56"/>
    <p:sldId id="404" r:id="rId57"/>
    <p:sldId id="403" r:id="rId58"/>
    <p:sldId id="358" r:id="rId59"/>
    <p:sldId id="406" r:id="rId60"/>
    <p:sldId id="407" r:id="rId61"/>
    <p:sldId id="408" r:id="rId62"/>
    <p:sldId id="409" r:id="rId63"/>
    <p:sldId id="410" r:id="rId64"/>
    <p:sldId id="411" r:id="rId65"/>
    <p:sldId id="412" r:id="rId66"/>
    <p:sldId id="413" r:id="rId67"/>
    <p:sldId id="414" r:id="rId68"/>
    <p:sldId id="415" r:id="rId69"/>
    <p:sldId id="416" r:id="rId70"/>
    <p:sldId id="417" r:id="rId71"/>
    <p:sldId id="418" r:id="rId72"/>
    <p:sldId id="419" r:id="rId73"/>
    <p:sldId id="424" r:id="rId74"/>
    <p:sldId id="420" r:id="rId75"/>
    <p:sldId id="421" r:id="rId76"/>
    <p:sldId id="422" r:id="rId77"/>
    <p:sldId id="423" r:id="rId78"/>
    <p:sldId id="448" r:id="rId79"/>
    <p:sldId id="449" r:id="rId80"/>
    <p:sldId id="357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1A36E0-2C18-4BF7-AC18-E8F540269E30}">
          <p14:sldIdLst>
            <p14:sldId id="256"/>
            <p14:sldId id="377"/>
            <p14:sldId id="386"/>
          </p14:sldIdLst>
        </p14:section>
        <p14:section name="Untitled Section" id="{75D02718-9996-4071-B12E-D9D3834F1A5D}">
          <p14:sldIdLst>
            <p14:sldId id="378"/>
            <p14:sldId id="381"/>
            <p14:sldId id="380"/>
          </p14:sldIdLst>
        </p14:section>
        <p14:section name="Untitled Section" id="{69123E26-C4EC-48CF-9B74-98DC64E87154}">
          <p14:sldIdLst>
            <p14:sldId id="361"/>
            <p14:sldId id="379"/>
            <p14:sldId id="382"/>
            <p14:sldId id="371"/>
            <p14:sldId id="383"/>
            <p14:sldId id="388"/>
          </p14:sldIdLst>
        </p14:section>
        <p14:section name="Untitled Section" id="{E7045C5A-F075-4019-8FC2-9819161CF4D5}">
          <p14:sldIdLst>
            <p14:sldId id="384"/>
            <p14:sldId id="387"/>
            <p14:sldId id="373"/>
            <p14:sldId id="385"/>
            <p14:sldId id="425"/>
            <p14:sldId id="360"/>
          </p14:sldIdLst>
        </p14:section>
        <p14:section name="Untitled Section" id="{6A0E97F8-1895-4EBF-BE53-DC86461D955B}">
          <p14:sldIdLst>
            <p14:sldId id="445"/>
            <p14:sldId id="389"/>
            <p14:sldId id="392"/>
            <p14:sldId id="393"/>
            <p14:sldId id="394"/>
            <p14:sldId id="395"/>
            <p14:sldId id="397"/>
            <p14:sldId id="398"/>
            <p14:sldId id="399"/>
          </p14:sldIdLst>
        </p14:section>
        <p14:section name="Untitled Section" id="{9033614A-8DA5-4633-981C-A7F6E3E7D71A}">
          <p14:sldIdLst>
            <p14:sldId id="339"/>
            <p14:sldId id="391"/>
            <p14:sldId id="401"/>
            <p14:sldId id="400"/>
            <p14:sldId id="402"/>
          </p14:sldIdLst>
        </p14:section>
        <p14:section name="Untitled Section" id="{5143B050-1375-4F79-A12B-71B3924504F0}">
          <p14:sldIdLst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342"/>
          </p14:sldIdLst>
        </p14:section>
        <p14:section name="Untitled Section" id="{E7D0BCDB-F33B-4467-BE03-9C4DC722A670}">
          <p14:sldIdLst>
            <p14:sldId id="446"/>
            <p14:sldId id="405"/>
          </p14:sldIdLst>
        </p14:section>
        <p14:section name="Untitled Section" id="{02F9A91A-5998-4C47-A02B-F682ACC43A6D}">
          <p14:sldIdLst>
            <p14:sldId id="447"/>
            <p14:sldId id="404"/>
            <p14:sldId id="403"/>
            <p14:sldId id="358"/>
          </p14:sldIdLst>
        </p14:section>
        <p14:section name="Untitled Section" id="{ED20A11C-E6A3-4F5C-852F-B208533624C2}">
          <p14:sldIdLst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4"/>
            <p14:sldId id="420"/>
            <p14:sldId id="421"/>
            <p14:sldId id="422"/>
            <p14:sldId id="423"/>
          </p14:sldIdLst>
        </p14:section>
        <p14:section name="Untitled Section" id="{783DA060-5743-4D38-86DF-892675145E34}">
          <p14:sldIdLst>
            <p14:sldId id="448"/>
            <p14:sldId id="449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425A"/>
    <a:srgbClr val="FF4747"/>
    <a:srgbClr val="4BFF9C"/>
    <a:srgbClr val="00F26D"/>
    <a:srgbClr val="F60000"/>
    <a:srgbClr val="2D7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2" autoAdjust="0"/>
    <p:restoredTop sz="77647" autoAdjust="0"/>
  </p:normalViewPr>
  <p:slideViewPr>
    <p:cSldViewPr snapToGrid="0">
      <p:cViewPr varScale="1">
        <p:scale>
          <a:sx n="97" d="100"/>
          <a:sy n="97" d="100"/>
        </p:scale>
        <p:origin x="11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0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523179-A131-4B77-ADCA-D34B3B95DC70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BCF09188-FFED-40AE-8A40-ADF347EF2574}">
      <dgm:prSet phldrT="[Text]" custT="1"/>
      <dgm:spPr>
        <a:solidFill>
          <a:srgbClr val="FFFF00"/>
        </a:solidFill>
        <a:ln>
          <a:solidFill>
            <a:srgbClr val="FF0000"/>
          </a:solidFill>
        </a:ln>
      </dgm:spPr>
      <dgm:t>
        <a:bodyPr/>
        <a:lstStyle/>
        <a:p>
          <a:r>
            <a:rPr lang="pt-BR" sz="4800" b="1" dirty="0" smtClean="0">
              <a:solidFill>
                <a:srgbClr val="1A425A"/>
              </a:solidFill>
            </a:rPr>
            <a:t>Jogos</a:t>
          </a:r>
          <a:endParaRPr lang="pt-BR" sz="4800" b="1" dirty="0">
            <a:solidFill>
              <a:srgbClr val="1A425A"/>
            </a:solidFill>
          </a:endParaRPr>
        </a:p>
      </dgm:t>
    </dgm:pt>
    <dgm:pt modelId="{FCD84AF7-BE6B-403B-B5B8-9040BEA3BFFD}" type="parTrans" cxnId="{4B7727FD-AFE5-4FFB-846D-5D5855AEF39E}">
      <dgm:prSet/>
      <dgm:spPr/>
      <dgm:t>
        <a:bodyPr/>
        <a:lstStyle/>
        <a:p>
          <a:endParaRPr lang="pt-BR"/>
        </a:p>
      </dgm:t>
    </dgm:pt>
    <dgm:pt modelId="{2846B61B-17C9-4BB0-806A-FD6D1D7988E8}" type="sibTrans" cxnId="{4B7727FD-AFE5-4FFB-846D-5D5855AEF39E}">
      <dgm:prSet/>
      <dgm:spPr/>
      <dgm:t>
        <a:bodyPr/>
        <a:lstStyle/>
        <a:p>
          <a:endParaRPr lang="pt-BR"/>
        </a:p>
      </dgm:t>
    </dgm:pt>
    <dgm:pt modelId="{6687D27A-94EC-490D-8761-42A1FB706E71}">
      <dgm:prSet phldrT="[Text]"/>
      <dgm:spPr>
        <a:solidFill>
          <a:srgbClr val="7030A0"/>
        </a:solidFill>
      </dgm:spPr>
      <dgm:t>
        <a:bodyPr/>
        <a:lstStyle/>
        <a:p>
          <a:r>
            <a:rPr lang="pt-BR" dirty="0" smtClean="0"/>
            <a:t>Criação</a:t>
          </a:r>
          <a:endParaRPr lang="pt-BR" dirty="0"/>
        </a:p>
      </dgm:t>
    </dgm:pt>
    <dgm:pt modelId="{FFA3DAFE-C501-4D82-AF6E-0C5C8D5F6575}" type="parTrans" cxnId="{819DDB10-CC53-4307-BB47-BD7A49CC0D57}">
      <dgm:prSet/>
      <dgm:spPr/>
      <dgm:t>
        <a:bodyPr/>
        <a:lstStyle/>
        <a:p>
          <a:endParaRPr lang="pt-BR"/>
        </a:p>
      </dgm:t>
    </dgm:pt>
    <dgm:pt modelId="{8A8E9C00-F1F8-41F4-9B1C-385713387AEE}" type="sibTrans" cxnId="{819DDB10-CC53-4307-BB47-BD7A49CC0D57}">
      <dgm:prSet/>
      <dgm:spPr/>
      <dgm:t>
        <a:bodyPr/>
        <a:lstStyle/>
        <a:p>
          <a:endParaRPr lang="pt-BR"/>
        </a:p>
      </dgm:t>
    </dgm:pt>
    <dgm:pt modelId="{CE7B23DE-5CF2-48E1-BF4D-3790CE727A27}">
      <dgm:prSet phldrT="[Text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Uso</a:t>
          </a:r>
          <a:endParaRPr lang="pt-BR" dirty="0"/>
        </a:p>
      </dgm:t>
    </dgm:pt>
    <dgm:pt modelId="{0A1620EE-337D-4FD5-A9A3-B91DC8BA9401}" type="parTrans" cxnId="{3D9B1361-130B-457F-AE1B-410BBE8DAC1A}">
      <dgm:prSet/>
      <dgm:spPr/>
      <dgm:t>
        <a:bodyPr/>
        <a:lstStyle/>
        <a:p>
          <a:endParaRPr lang="pt-BR"/>
        </a:p>
      </dgm:t>
    </dgm:pt>
    <dgm:pt modelId="{B0671051-8F19-48B0-B72B-E0EFC314C127}" type="sibTrans" cxnId="{3D9B1361-130B-457F-AE1B-410BBE8DAC1A}">
      <dgm:prSet/>
      <dgm:spPr/>
      <dgm:t>
        <a:bodyPr/>
        <a:lstStyle/>
        <a:p>
          <a:endParaRPr lang="pt-BR"/>
        </a:p>
      </dgm:t>
    </dgm:pt>
    <dgm:pt modelId="{843BDADA-D574-4C6A-9158-5C9B42267F38}">
      <dgm:prSet phldrT="[Text]"/>
      <dgm:spPr/>
      <dgm:t>
        <a:bodyPr/>
        <a:lstStyle/>
        <a:p>
          <a:r>
            <a:rPr lang="pt-BR" dirty="0" smtClean="0"/>
            <a:t>Avaliação</a:t>
          </a:r>
          <a:endParaRPr lang="pt-BR" dirty="0"/>
        </a:p>
      </dgm:t>
    </dgm:pt>
    <dgm:pt modelId="{D60E803E-ED73-4600-8A90-BA9E9C2B43CA}" type="parTrans" cxnId="{6A78E28D-992F-44D1-84B4-643B2A170F40}">
      <dgm:prSet/>
      <dgm:spPr/>
      <dgm:t>
        <a:bodyPr/>
        <a:lstStyle/>
        <a:p>
          <a:endParaRPr lang="pt-BR"/>
        </a:p>
      </dgm:t>
    </dgm:pt>
    <dgm:pt modelId="{61FC6BBC-9B8E-4F60-BC84-8933B3110E8A}" type="sibTrans" cxnId="{6A78E28D-992F-44D1-84B4-643B2A170F40}">
      <dgm:prSet/>
      <dgm:spPr/>
      <dgm:t>
        <a:bodyPr/>
        <a:lstStyle/>
        <a:p>
          <a:endParaRPr lang="pt-BR"/>
        </a:p>
      </dgm:t>
    </dgm:pt>
    <dgm:pt modelId="{F53CC2F7-6368-474E-ACF0-EE73963DFB20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pt-BR" dirty="0" err="1" smtClean="0"/>
            <a:t>Bots</a:t>
          </a:r>
          <a:endParaRPr lang="pt-BR" dirty="0"/>
        </a:p>
      </dgm:t>
    </dgm:pt>
    <dgm:pt modelId="{5AF50303-6A54-4298-BE0D-43566F6DE63C}" type="parTrans" cxnId="{975A929D-43AD-4D3A-A0BD-17BCE3891C3C}">
      <dgm:prSet/>
      <dgm:spPr/>
      <dgm:t>
        <a:bodyPr/>
        <a:lstStyle/>
        <a:p>
          <a:endParaRPr lang="pt-BR"/>
        </a:p>
      </dgm:t>
    </dgm:pt>
    <dgm:pt modelId="{5D1ABCBB-66A7-4443-8EDA-C28399B1732C}" type="sibTrans" cxnId="{975A929D-43AD-4D3A-A0BD-17BCE3891C3C}">
      <dgm:prSet/>
      <dgm:spPr/>
      <dgm:t>
        <a:bodyPr/>
        <a:lstStyle/>
        <a:p>
          <a:endParaRPr lang="pt-BR"/>
        </a:p>
      </dgm:t>
    </dgm:pt>
    <dgm:pt modelId="{E4708952-9F07-4FF3-BDAA-04E5D0730F96}">
      <dgm:prSet phldrT="[Text]"/>
      <dgm:spPr>
        <a:solidFill>
          <a:srgbClr val="00B0F0"/>
        </a:solidFill>
      </dgm:spPr>
      <dgm:t>
        <a:bodyPr/>
        <a:lstStyle/>
        <a:p>
          <a:r>
            <a:rPr lang="pt-BR" dirty="0" smtClean="0"/>
            <a:t>Teoria</a:t>
          </a:r>
          <a:endParaRPr lang="pt-BR" dirty="0"/>
        </a:p>
      </dgm:t>
    </dgm:pt>
    <dgm:pt modelId="{DCE5D1C4-2BD4-4798-89F2-37DE962FDA5B}" type="parTrans" cxnId="{149EE033-D09E-4DC7-9463-BEB956EC6B90}">
      <dgm:prSet/>
      <dgm:spPr/>
      <dgm:t>
        <a:bodyPr/>
        <a:lstStyle/>
        <a:p>
          <a:endParaRPr lang="pt-BR"/>
        </a:p>
      </dgm:t>
    </dgm:pt>
    <dgm:pt modelId="{E295FFCD-227A-4912-BF71-9293A9D3164E}" type="sibTrans" cxnId="{149EE033-D09E-4DC7-9463-BEB956EC6B90}">
      <dgm:prSet/>
      <dgm:spPr/>
      <dgm:t>
        <a:bodyPr/>
        <a:lstStyle/>
        <a:p>
          <a:endParaRPr lang="pt-BR"/>
        </a:p>
      </dgm:t>
    </dgm:pt>
    <dgm:pt modelId="{4072E369-157C-4640-ADA7-4E9C6DA8F251}">
      <dgm:prSet phldrT="[Text]"/>
      <dgm:spPr/>
      <dgm:t>
        <a:bodyPr/>
        <a:lstStyle/>
        <a:p>
          <a:endParaRPr lang="pt-BR" dirty="0"/>
        </a:p>
      </dgm:t>
    </dgm:pt>
    <dgm:pt modelId="{EFC2CC99-30A3-465D-9423-9C09E540606D}" type="parTrans" cxnId="{B46E9E44-D66B-43AD-BC51-C29C427D96A3}">
      <dgm:prSet/>
      <dgm:spPr/>
      <dgm:t>
        <a:bodyPr/>
        <a:lstStyle/>
        <a:p>
          <a:endParaRPr lang="pt-BR"/>
        </a:p>
      </dgm:t>
    </dgm:pt>
    <dgm:pt modelId="{F0459EBB-DB40-4127-BBD7-B4238090FD7C}" type="sibTrans" cxnId="{B46E9E44-D66B-43AD-BC51-C29C427D96A3}">
      <dgm:prSet/>
      <dgm:spPr/>
      <dgm:t>
        <a:bodyPr/>
        <a:lstStyle/>
        <a:p>
          <a:endParaRPr lang="pt-BR"/>
        </a:p>
      </dgm:t>
    </dgm:pt>
    <dgm:pt modelId="{CFDAD1C9-68DE-4AAA-AF0E-BA422022B7D9}">
      <dgm:prSet phldrT="[Text]"/>
      <dgm:spPr>
        <a:solidFill>
          <a:srgbClr val="C00000"/>
        </a:solidFill>
      </dgm:spPr>
      <dgm:t>
        <a:bodyPr/>
        <a:lstStyle/>
        <a:p>
          <a:r>
            <a:rPr lang="pt-BR" dirty="0" smtClean="0"/>
            <a:t>Modelos</a:t>
          </a:r>
          <a:endParaRPr lang="pt-BR" dirty="0"/>
        </a:p>
      </dgm:t>
    </dgm:pt>
    <dgm:pt modelId="{ED81E384-7DA6-4F31-ACB6-8BE25364C693}" type="parTrans" cxnId="{BB44C34A-8050-42B1-94E4-11D8F8D554A2}">
      <dgm:prSet/>
      <dgm:spPr/>
      <dgm:t>
        <a:bodyPr/>
        <a:lstStyle/>
        <a:p>
          <a:endParaRPr lang="pt-BR"/>
        </a:p>
      </dgm:t>
    </dgm:pt>
    <dgm:pt modelId="{7AD15AA7-0022-4BAF-8700-7041FD604819}" type="sibTrans" cxnId="{BB44C34A-8050-42B1-94E4-11D8F8D554A2}">
      <dgm:prSet/>
      <dgm:spPr/>
      <dgm:t>
        <a:bodyPr/>
        <a:lstStyle/>
        <a:p>
          <a:endParaRPr lang="pt-BR"/>
        </a:p>
      </dgm:t>
    </dgm:pt>
    <dgm:pt modelId="{EB2489F3-5F04-4970-9120-17323665D707}" type="pres">
      <dgm:prSet presAssocID="{72523179-A131-4B77-ADCA-D34B3B95DC7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0CCF6278-AEEF-4D5F-ABF3-911D022C9A02}" type="pres">
      <dgm:prSet presAssocID="{BCF09188-FFED-40AE-8A40-ADF347EF2574}" presName="singleCycle" presStyleCnt="0"/>
      <dgm:spPr/>
    </dgm:pt>
    <dgm:pt modelId="{19D03397-43CF-4448-8CA2-B495393D56C1}" type="pres">
      <dgm:prSet presAssocID="{BCF09188-FFED-40AE-8A40-ADF347EF2574}" presName="singleCenter" presStyleLbl="node1" presStyleIdx="0" presStyleCnt="7">
        <dgm:presLayoutVars>
          <dgm:chMax val="7"/>
          <dgm:chPref val="7"/>
        </dgm:presLayoutVars>
      </dgm:prSet>
      <dgm:spPr/>
      <dgm:t>
        <a:bodyPr/>
        <a:lstStyle/>
        <a:p>
          <a:endParaRPr lang="pt-BR"/>
        </a:p>
      </dgm:t>
    </dgm:pt>
    <dgm:pt modelId="{4C279E20-2355-4442-AC3A-EE0D24C2E275}" type="pres">
      <dgm:prSet presAssocID="{ED81E384-7DA6-4F31-ACB6-8BE25364C693}" presName="Name56" presStyleLbl="parChTrans1D2" presStyleIdx="0" presStyleCnt="6"/>
      <dgm:spPr/>
      <dgm:t>
        <a:bodyPr/>
        <a:lstStyle/>
        <a:p>
          <a:endParaRPr lang="pt-BR"/>
        </a:p>
      </dgm:t>
    </dgm:pt>
    <dgm:pt modelId="{7CD2591C-622A-4059-9F1C-1BB9F8495D1F}" type="pres">
      <dgm:prSet presAssocID="{CFDAD1C9-68DE-4AAA-AF0E-BA422022B7D9}" presName="text0" presStyleLbl="node1" presStyleIdx="1" presStyleCnt="7" custRadScaleRad="92492" custRadScaleInc="14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9FA2A2C-F30C-4F3A-A4E4-7D2C4A33524A}" type="pres">
      <dgm:prSet presAssocID="{FFA3DAFE-C501-4D82-AF6E-0C5C8D5F6575}" presName="Name56" presStyleLbl="parChTrans1D2" presStyleIdx="1" presStyleCnt="6"/>
      <dgm:spPr/>
      <dgm:t>
        <a:bodyPr/>
        <a:lstStyle/>
        <a:p>
          <a:endParaRPr lang="pt-BR"/>
        </a:p>
      </dgm:t>
    </dgm:pt>
    <dgm:pt modelId="{559ABF4B-E291-481C-80AD-8667586873B0}" type="pres">
      <dgm:prSet presAssocID="{6687D27A-94EC-490D-8761-42A1FB706E71}" presName="text0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D8BFA03-DF18-4F8B-B59F-11062D04FD52}" type="pres">
      <dgm:prSet presAssocID="{0A1620EE-337D-4FD5-A9A3-B91DC8BA9401}" presName="Name56" presStyleLbl="parChTrans1D2" presStyleIdx="2" presStyleCnt="6"/>
      <dgm:spPr/>
      <dgm:t>
        <a:bodyPr/>
        <a:lstStyle/>
        <a:p>
          <a:endParaRPr lang="pt-BR"/>
        </a:p>
      </dgm:t>
    </dgm:pt>
    <dgm:pt modelId="{86A5D0DB-BA6A-49A9-85D2-5B8127AFB5CD}" type="pres">
      <dgm:prSet presAssocID="{CE7B23DE-5CF2-48E1-BF4D-3790CE727A27}" presName="text0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550201F-CBB0-4A7F-8C99-EA32627677DC}" type="pres">
      <dgm:prSet presAssocID="{D60E803E-ED73-4600-8A90-BA9E9C2B43CA}" presName="Name56" presStyleLbl="parChTrans1D2" presStyleIdx="3" presStyleCnt="6"/>
      <dgm:spPr/>
      <dgm:t>
        <a:bodyPr/>
        <a:lstStyle/>
        <a:p>
          <a:endParaRPr lang="pt-BR"/>
        </a:p>
      </dgm:t>
    </dgm:pt>
    <dgm:pt modelId="{9FE6B1B0-FD42-4CB4-8360-3EBD1A6DBCB0}" type="pres">
      <dgm:prSet presAssocID="{843BDADA-D574-4C6A-9158-5C9B42267F38}" presName="text0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07DF9EC-5E4F-4FAC-987D-6020691ACC93}" type="pres">
      <dgm:prSet presAssocID="{5AF50303-6A54-4298-BE0D-43566F6DE63C}" presName="Name56" presStyleLbl="parChTrans1D2" presStyleIdx="4" presStyleCnt="6"/>
      <dgm:spPr/>
      <dgm:t>
        <a:bodyPr/>
        <a:lstStyle/>
        <a:p>
          <a:endParaRPr lang="pt-BR"/>
        </a:p>
      </dgm:t>
    </dgm:pt>
    <dgm:pt modelId="{24A944EB-3C93-4F76-AF51-29E4AB0F35C6}" type="pres">
      <dgm:prSet presAssocID="{F53CC2F7-6368-474E-ACF0-EE73963DFB20}" presName="text0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B504E00-264E-4E82-B40F-55D8BE4F7912}" type="pres">
      <dgm:prSet presAssocID="{DCE5D1C4-2BD4-4798-89F2-37DE962FDA5B}" presName="Name56" presStyleLbl="parChTrans1D2" presStyleIdx="5" presStyleCnt="6"/>
      <dgm:spPr/>
      <dgm:t>
        <a:bodyPr/>
        <a:lstStyle/>
        <a:p>
          <a:endParaRPr lang="pt-BR"/>
        </a:p>
      </dgm:t>
    </dgm:pt>
    <dgm:pt modelId="{C0400323-ECC5-494B-B023-73FD922F3119}" type="pres">
      <dgm:prSet presAssocID="{E4708952-9F07-4FF3-BDAA-04E5D0730F96}" presName="text0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48B8C88-D8C4-4DA9-A858-107964552E25}" type="presOf" srcId="{ED81E384-7DA6-4F31-ACB6-8BE25364C693}" destId="{4C279E20-2355-4442-AC3A-EE0D24C2E275}" srcOrd="0" destOrd="0" presId="urn:microsoft.com/office/officeart/2008/layout/RadialCluster"/>
    <dgm:cxn modelId="{ABC639DC-51C6-4400-9F70-3DA069C511E9}" type="presOf" srcId="{5AF50303-6A54-4298-BE0D-43566F6DE63C}" destId="{407DF9EC-5E4F-4FAC-987D-6020691ACC93}" srcOrd="0" destOrd="0" presId="urn:microsoft.com/office/officeart/2008/layout/RadialCluster"/>
    <dgm:cxn modelId="{F26518FB-4CB2-4B2C-896C-3DBC56999024}" type="presOf" srcId="{E4708952-9F07-4FF3-BDAA-04E5D0730F96}" destId="{C0400323-ECC5-494B-B023-73FD922F3119}" srcOrd="0" destOrd="0" presId="urn:microsoft.com/office/officeart/2008/layout/RadialCluster"/>
    <dgm:cxn modelId="{975A929D-43AD-4D3A-A0BD-17BCE3891C3C}" srcId="{BCF09188-FFED-40AE-8A40-ADF347EF2574}" destId="{F53CC2F7-6368-474E-ACF0-EE73963DFB20}" srcOrd="4" destOrd="0" parTransId="{5AF50303-6A54-4298-BE0D-43566F6DE63C}" sibTransId="{5D1ABCBB-66A7-4443-8EDA-C28399B1732C}"/>
    <dgm:cxn modelId="{4B7727FD-AFE5-4FFB-846D-5D5855AEF39E}" srcId="{72523179-A131-4B77-ADCA-D34B3B95DC70}" destId="{BCF09188-FFED-40AE-8A40-ADF347EF2574}" srcOrd="0" destOrd="0" parTransId="{FCD84AF7-BE6B-403B-B5B8-9040BEA3BFFD}" sibTransId="{2846B61B-17C9-4BB0-806A-FD6D1D7988E8}"/>
    <dgm:cxn modelId="{928A93BB-86B9-4659-A530-FAC73A79AE1D}" type="presOf" srcId="{DCE5D1C4-2BD4-4798-89F2-37DE962FDA5B}" destId="{CB504E00-264E-4E82-B40F-55D8BE4F7912}" srcOrd="0" destOrd="0" presId="urn:microsoft.com/office/officeart/2008/layout/RadialCluster"/>
    <dgm:cxn modelId="{BB44C34A-8050-42B1-94E4-11D8F8D554A2}" srcId="{BCF09188-FFED-40AE-8A40-ADF347EF2574}" destId="{CFDAD1C9-68DE-4AAA-AF0E-BA422022B7D9}" srcOrd="0" destOrd="0" parTransId="{ED81E384-7DA6-4F31-ACB6-8BE25364C693}" sibTransId="{7AD15AA7-0022-4BAF-8700-7041FD604819}"/>
    <dgm:cxn modelId="{6A78E28D-992F-44D1-84B4-643B2A170F40}" srcId="{BCF09188-FFED-40AE-8A40-ADF347EF2574}" destId="{843BDADA-D574-4C6A-9158-5C9B42267F38}" srcOrd="3" destOrd="0" parTransId="{D60E803E-ED73-4600-8A90-BA9E9C2B43CA}" sibTransId="{61FC6BBC-9B8E-4F60-BC84-8933B3110E8A}"/>
    <dgm:cxn modelId="{AED5FB3F-1596-4D06-BA87-BFE5FE35057D}" type="presOf" srcId="{843BDADA-D574-4C6A-9158-5C9B42267F38}" destId="{9FE6B1B0-FD42-4CB4-8360-3EBD1A6DBCB0}" srcOrd="0" destOrd="0" presId="urn:microsoft.com/office/officeart/2008/layout/RadialCluster"/>
    <dgm:cxn modelId="{71C07FE8-005C-4184-A67E-B3999E77FD7E}" type="presOf" srcId="{6687D27A-94EC-490D-8761-42A1FB706E71}" destId="{559ABF4B-E291-481C-80AD-8667586873B0}" srcOrd="0" destOrd="0" presId="urn:microsoft.com/office/officeart/2008/layout/RadialCluster"/>
    <dgm:cxn modelId="{325F2312-C18F-42FE-B8E0-0BAB80AD45CD}" type="presOf" srcId="{72523179-A131-4B77-ADCA-D34B3B95DC70}" destId="{EB2489F3-5F04-4970-9120-17323665D707}" srcOrd="0" destOrd="0" presId="urn:microsoft.com/office/officeart/2008/layout/RadialCluster"/>
    <dgm:cxn modelId="{7FE5A4E7-45E9-488D-B705-E18C01806E0B}" type="presOf" srcId="{BCF09188-FFED-40AE-8A40-ADF347EF2574}" destId="{19D03397-43CF-4448-8CA2-B495393D56C1}" srcOrd="0" destOrd="0" presId="urn:microsoft.com/office/officeart/2008/layout/RadialCluster"/>
    <dgm:cxn modelId="{3D9B1361-130B-457F-AE1B-410BBE8DAC1A}" srcId="{BCF09188-FFED-40AE-8A40-ADF347EF2574}" destId="{CE7B23DE-5CF2-48E1-BF4D-3790CE727A27}" srcOrd="2" destOrd="0" parTransId="{0A1620EE-337D-4FD5-A9A3-B91DC8BA9401}" sibTransId="{B0671051-8F19-48B0-B72B-E0EFC314C127}"/>
    <dgm:cxn modelId="{69A4FFCD-6457-4FAC-9E43-2C39A1185E27}" type="presOf" srcId="{CFDAD1C9-68DE-4AAA-AF0E-BA422022B7D9}" destId="{7CD2591C-622A-4059-9F1C-1BB9F8495D1F}" srcOrd="0" destOrd="0" presId="urn:microsoft.com/office/officeart/2008/layout/RadialCluster"/>
    <dgm:cxn modelId="{149EE033-D09E-4DC7-9463-BEB956EC6B90}" srcId="{BCF09188-FFED-40AE-8A40-ADF347EF2574}" destId="{E4708952-9F07-4FF3-BDAA-04E5D0730F96}" srcOrd="5" destOrd="0" parTransId="{DCE5D1C4-2BD4-4798-89F2-37DE962FDA5B}" sibTransId="{E295FFCD-227A-4912-BF71-9293A9D3164E}"/>
    <dgm:cxn modelId="{04B00CF5-E31F-45C1-92DB-5BE401134268}" type="presOf" srcId="{FFA3DAFE-C501-4D82-AF6E-0C5C8D5F6575}" destId="{29FA2A2C-F30C-4F3A-A4E4-7D2C4A33524A}" srcOrd="0" destOrd="0" presId="urn:microsoft.com/office/officeart/2008/layout/RadialCluster"/>
    <dgm:cxn modelId="{52496E10-1F30-412D-8E4B-1501218A9415}" type="presOf" srcId="{0A1620EE-337D-4FD5-A9A3-B91DC8BA9401}" destId="{5D8BFA03-DF18-4F8B-B59F-11062D04FD52}" srcOrd="0" destOrd="0" presId="urn:microsoft.com/office/officeart/2008/layout/RadialCluster"/>
    <dgm:cxn modelId="{819DDB10-CC53-4307-BB47-BD7A49CC0D57}" srcId="{BCF09188-FFED-40AE-8A40-ADF347EF2574}" destId="{6687D27A-94EC-490D-8761-42A1FB706E71}" srcOrd="1" destOrd="0" parTransId="{FFA3DAFE-C501-4D82-AF6E-0C5C8D5F6575}" sibTransId="{8A8E9C00-F1F8-41F4-9B1C-385713387AEE}"/>
    <dgm:cxn modelId="{30DD394E-7215-41AB-A769-015CD6FAF16B}" type="presOf" srcId="{D60E803E-ED73-4600-8A90-BA9E9C2B43CA}" destId="{8550201F-CBB0-4A7F-8C99-EA32627677DC}" srcOrd="0" destOrd="0" presId="urn:microsoft.com/office/officeart/2008/layout/RadialCluster"/>
    <dgm:cxn modelId="{CDE11684-166D-482D-9367-DD0F02A0F388}" type="presOf" srcId="{F53CC2F7-6368-474E-ACF0-EE73963DFB20}" destId="{24A944EB-3C93-4F76-AF51-29E4AB0F35C6}" srcOrd="0" destOrd="0" presId="urn:microsoft.com/office/officeart/2008/layout/RadialCluster"/>
    <dgm:cxn modelId="{0AC38A82-8237-4674-8831-60EF41048792}" type="presOf" srcId="{CE7B23DE-5CF2-48E1-BF4D-3790CE727A27}" destId="{86A5D0DB-BA6A-49A9-85D2-5B8127AFB5CD}" srcOrd="0" destOrd="0" presId="urn:microsoft.com/office/officeart/2008/layout/RadialCluster"/>
    <dgm:cxn modelId="{B46E9E44-D66B-43AD-BC51-C29C427D96A3}" srcId="{72523179-A131-4B77-ADCA-D34B3B95DC70}" destId="{4072E369-157C-4640-ADA7-4E9C6DA8F251}" srcOrd="1" destOrd="0" parTransId="{EFC2CC99-30A3-465D-9423-9C09E540606D}" sibTransId="{F0459EBB-DB40-4127-BBD7-B4238090FD7C}"/>
    <dgm:cxn modelId="{5EA7320C-CA66-4A75-9BBD-916879FDEFFA}" type="presParOf" srcId="{EB2489F3-5F04-4970-9120-17323665D707}" destId="{0CCF6278-AEEF-4D5F-ABF3-911D022C9A02}" srcOrd="0" destOrd="0" presId="urn:microsoft.com/office/officeart/2008/layout/RadialCluster"/>
    <dgm:cxn modelId="{D885660F-577F-4771-A69F-79C34AF6D70B}" type="presParOf" srcId="{0CCF6278-AEEF-4D5F-ABF3-911D022C9A02}" destId="{19D03397-43CF-4448-8CA2-B495393D56C1}" srcOrd="0" destOrd="0" presId="urn:microsoft.com/office/officeart/2008/layout/RadialCluster"/>
    <dgm:cxn modelId="{B9CE24A1-44C2-451A-9370-9CEE5BDEC405}" type="presParOf" srcId="{0CCF6278-AEEF-4D5F-ABF3-911D022C9A02}" destId="{4C279E20-2355-4442-AC3A-EE0D24C2E275}" srcOrd="1" destOrd="0" presId="urn:microsoft.com/office/officeart/2008/layout/RadialCluster"/>
    <dgm:cxn modelId="{96A50A68-60A8-492F-85C4-7B8033CBBB76}" type="presParOf" srcId="{0CCF6278-AEEF-4D5F-ABF3-911D022C9A02}" destId="{7CD2591C-622A-4059-9F1C-1BB9F8495D1F}" srcOrd="2" destOrd="0" presId="urn:microsoft.com/office/officeart/2008/layout/RadialCluster"/>
    <dgm:cxn modelId="{3250F108-4E66-41CA-AE93-047E32D08B44}" type="presParOf" srcId="{0CCF6278-AEEF-4D5F-ABF3-911D022C9A02}" destId="{29FA2A2C-F30C-4F3A-A4E4-7D2C4A33524A}" srcOrd="3" destOrd="0" presId="urn:microsoft.com/office/officeart/2008/layout/RadialCluster"/>
    <dgm:cxn modelId="{73296C09-82A3-4879-8C1D-31046002BF83}" type="presParOf" srcId="{0CCF6278-AEEF-4D5F-ABF3-911D022C9A02}" destId="{559ABF4B-E291-481C-80AD-8667586873B0}" srcOrd="4" destOrd="0" presId="urn:microsoft.com/office/officeart/2008/layout/RadialCluster"/>
    <dgm:cxn modelId="{47C48D8A-8AEF-4B4A-93B3-DF1C37DDA5BE}" type="presParOf" srcId="{0CCF6278-AEEF-4D5F-ABF3-911D022C9A02}" destId="{5D8BFA03-DF18-4F8B-B59F-11062D04FD52}" srcOrd="5" destOrd="0" presId="urn:microsoft.com/office/officeart/2008/layout/RadialCluster"/>
    <dgm:cxn modelId="{5D70A793-E64A-4A33-B9D3-80D0C8709BDF}" type="presParOf" srcId="{0CCF6278-AEEF-4D5F-ABF3-911D022C9A02}" destId="{86A5D0DB-BA6A-49A9-85D2-5B8127AFB5CD}" srcOrd="6" destOrd="0" presId="urn:microsoft.com/office/officeart/2008/layout/RadialCluster"/>
    <dgm:cxn modelId="{D4FD8F37-A17D-488E-B7C4-AC423A03C4D9}" type="presParOf" srcId="{0CCF6278-AEEF-4D5F-ABF3-911D022C9A02}" destId="{8550201F-CBB0-4A7F-8C99-EA32627677DC}" srcOrd="7" destOrd="0" presId="urn:microsoft.com/office/officeart/2008/layout/RadialCluster"/>
    <dgm:cxn modelId="{BD3571B6-1627-4157-BEDC-F2A73E736453}" type="presParOf" srcId="{0CCF6278-AEEF-4D5F-ABF3-911D022C9A02}" destId="{9FE6B1B0-FD42-4CB4-8360-3EBD1A6DBCB0}" srcOrd="8" destOrd="0" presId="urn:microsoft.com/office/officeart/2008/layout/RadialCluster"/>
    <dgm:cxn modelId="{69D448B3-6F2D-4B40-AA23-AFEE0C01E007}" type="presParOf" srcId="{0CCF6278-AEEF-4D5F-ABF3-911D022C9A02}" destId="{407DF9EC-5E4F-4FAC-987D-6020691ACC93}" srcOrd="9" destOrd="0" presId="urn:microsoft.com/office/officeart/2008/layout/RadialCluster"/>
    <dgm:cxn modelId="{63CEB03E-B558-44F7-A9E3-446211F62C31}" type="presParOf" srcId="{0CCF6278-AEEF-4D5F-ABF3-911D022C9A02}" destId="{24A944EB-3C93-4F76-AF51-29E4AB0F35C6}" srcOrd="10" destOrd="0" presId="urn:microsoft.com/office/officeart/2008/layout/RadialCluster"/>
    <dgm:cxn modelId="{67586450-30D4-4484-AEBE-B50F74B8755F}" type="presParOf" srcId="{0CCF6278-AEEF-4D5F-ABF3-911D022C9A02}" destId="{CB504E00-264E-4E82-B40F-55D8BE4F7912}" srcOrd="11" destOrd="0" presId="urn:microsoft.com/office/officeart/2008/layout/RadialCluster"/>
    <dgm:cxn modelId="{8ECD1AE4-830A-4151-8EEF-DE37993D2F34}" type="presParOf" srcId="{0CCF6278-AEEF-4D5F-ABF3-911D022C9A02}" destId="{C0400323-ECC5-494B-B023-73FD922F3119}" srcOrd="12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B839CA-71C8-474A-80D6-51A881FC2E4C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</dgm:pt>
    <dgm:pt modelId="{37EA3F67-E240-4442-99BE-F452A79E7F5C}">
      <dgm:prSet phldrT="[Text]"/>
      <dgm:spPr/>
      <dgm:t>
        <a:bodyPr/>
        <a:lstStyle/>
        <a:p>
          <a:r>
            <a:rPr lang="pt-BR" dirty="0" smtClean="0"/>
            <a:t>JOGO</a:t>
          </a:r>
          <a:br>
            <a:rPr lang="pt-BR" dirty="0" smtClean="0"/>
          </a:br>
          <a:r>
            <a:rPr lang="pt-BR" dirty="0" smtClean="0"/>
            <a:t>E</a:t>
          </a:r>
          <a:br>
            <a:rPr lang="pt-BR" dirty="0" smtClean="0"/>
          </a:br>
          <a:r>
            <a:rPr lang="pt-BR" dirty="0" smtClean="0"/>
            <a:t>SIMULAÇÃO</a:t>
          </a:r>
          <a:endParaRPr lang="pt-BR" dirty="0"/>
        </a:p>
      </dgm:t>
    </dgm:pt>
    <dgm:pt modelId="{EAFABE59-AB2C-4B7A-AE3A-0D8A1EDFABEA}" type="parTrans" cxnId="{E70DD00C-3520-456F-8862-25ACB1B1806A}">
      <dgm:prSet/>
      <dgm:spPr/>
      <dgm:t>
        <a:bodyPr/>
        <a:lstStyle/>
        <a:p>
          <a:endParaRPr lang="pt-BR"/>
        </a:p>
      </dgm:t>
    </dgm:pt>
    <dgm:pt modelId="{4CFD6F08-617E-4DA7-A32B-412CA49FC1CC}" type="sibTrans" cxnId="{E70DD00C-3520-456F-8862-25ACB1B1806A}">
      <dgm:prSet/>
      <dgm:spPr/>
      <dgm:t>
        <a:bodyPr/>
        <a:lstStyle/>
        <a:p>
          <a:endParaRPr lang="pt-BR"/>
        </a:p>
      </dgm:t>
    </dgm:pt>
    <dgm:pt modelId="{24501473-619F-448C-93C3-F65491D40809}">
      <dgm:prSet phldrT="[Text]"/>
      <dgm:spPr/>
      <dgm:t>
        <a:bodyPr/>
        <a:lstStyle/>
        <a:p>
          <a:r>
            <a:rPr lang="pt-BR" dirty="0" smtClean="0"/>
            <a:t>PROPÓSITO</a:t>
          </a:r>
          <a:endParaRPr lang="pt-BR" dirty="0"/>
        </a:p>
      </dgm:t>
    </dgm:pt>
    <dgm:pt modelId="{86B8773A-0B00-45FF-9B2D-278402528E00}" type="parTrans" cxnId="{20E0A668-9C75-4E1D-8DB5-7C8AC60C8A15}">
      <dgm:prSet/>
      <dgm:spPr/>
      <dgm:t>
        <a:bodyPr/>
        <a:lstStyle/>
        <a:p>
          <a:endParaRPr lang="pt-BR"/>
        </a:p>
      </dgm:t>
    </dgm:pt>
    <dgm:pt modelId="{62B791A2-D92E-4CB6-820B-BE37FDF7A1A0}" type="sibTrans" cxnId="{20E0A668-9C75-4E1D-8DB5-7C8AC60C8A15}">
      <dgm:prSet/>
      <dgm:spPr/>
      <dgm:t>
        <a:bodyPr/>
        <a:lstStyle/>
        <a:p>
          <a:endParaRPr lang="pt-BR"/>
        </a:p>
      </dgm:t>
    </dgm:pt>
    <dgm:pt modelId="{9F71EC31-AE57-4502-A479-4E8B30F169A1}">
      <dgm:prSet phldrT="[Text]"/>
      <dgm:spPr/>
      <dgm:t>
        <a:bodyPr/>
        <a:lstStyle/>
        <a:p>
          <a:r>
            <a:rPr lang="pt-BR" dirty="0" smtClean="0"/>
            <a:t>MÉTODO</a:t>
          </a:r>
          <a:endParaRPr lang="pt-BR" dirty="0"/>
        </a:p>
      </dgm:t>
    </dgm:pt>
    <dgm:pt modelId="{A86A3142-74DB-4191-9004-98885B5E2AA8}" type="parTrans" cxnId="{B0F3E32C-F82A-4B99-99FC-FE76B03D7D61}">
      <dgm:prSet/>
      <dgm:spPr/>
      <dgm:t>
        <a:bodyPr/>
        <a:lstStyle/>
        <a:p>
          <a:endParaRPr lang="pt-BR"/>
        </a:p>
      </dgm:t>
    </dgm:pt>
    <dgm:pt modelId="{C2D6B75F-310E-4E28-B7D4-B7A6F0C9DFBA}" type="sibTrans" cxnId="{B0F3E32C-F82A-4B99-99FC-FE76B03D7D61}">
      <dgm:prSet/>
      <dgm:spPr/>
      <dgm:t>
        <a:bodyPr/>
        <a:lstStyle/>
        <a:p>
          <a:endParaRPr lang="pt-BR"/>
        </a:p>
      </dgm:t>
    </dgm:pt>
    <dgm:pt modelId="{D4DA67CE-FB47-4EEA-96F9-5F1EF7E6DDF2}" type="pres">
      <dgm:prSet presAssocID="{7EB839CA-71C8-474A-80D6-51A881FC2E4C}" presName="compositeShape" presStyleCnt="0">
        <dgm:presLayoutVars>
          <dgm:chMax val="7"/>
          <dgm:dir/>
          <dgm:resizeHandles val="exact"/>
        </dgm:presLayoutVars>
      </dgm:prSet>
      <dgm:spPr/>
    </dgm:pt>
    <dgm:pt modelId="{B020E87E-CD8D-47CE-9CDD-58C9E66B5941}" type="pres">
      <dgm:prSet presAssocID="{37EA3F67-E240-4442-99BE-F452A79E7F5C}" presName="circ1" presStyleLbl="vennNode1" presStyleIdx="0" presStyleCnt="3"/>
      <dgm:spPr/>
      <dgm:t>
        <a:bodyPr/>
        <a:lstStyle/>
        <a:p>
          <a:endParaRPr lang="pt-BR"/>
        </a:p>
      </dgm:t>
    </dgm:pt>
    <dgm:pt modelId="{70E6F978-846D-4736-92E7-D8AF651AAB9F}" type="pres">
      <dgm:prSet presAssocID="{37EA3F67-E240-4442-99BE-F452A79E7F5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D516697-A331-47FF-A27B-31D7BDA41FAB}" type="pres">
      <dgm:prSet presAssocID="{24501473-619F-448C-93C3-F65491D40809}" presName="circ2" presStyleLbl="vennNode1" presStyleIdx="1" presStyleCnt="3"/>
      <dgm:spPr/>
      <dgm:t>
        <a:bodyPr/>
        <a:lstStyle/>
        <a:p>
          <a:endParaRPr lang="pt-BR"/>
        </a:p>
      </dgm:t>
    </dgm:pt>
    <dgm:pt modelId="{B7D2EB4D-1C5D-4272-A4B2-AD0084B0E218}" type="pres">
      <dgm:prSet presAssocID="{24501473-619F-448C-93C3-F65491D4080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76C61ED-26DD-4B9F-9EBD-5B48E45067FE}" type="pres">
      <dgm:prSet presAssocID="{9F71EC31-AE57-4502-A479-4E8B30F169A1}" presName="circ3" presStyleLbl="vennNode1" presStyleIdx="2" presStyleCnt="3"/>
      <dgm:spPr/>
      <dgm:t>
        <a:bodyPr/>
        <a:lstStyle/>
        <a:p>
          <a:endParaRPr lang="pt-BR"/>
        </a:p>
      </dgm:t>
    </dgm:pt>
    <dgm:pt modelId="{E691E13A-46FF-4133-BBC6-38665CE97BE2}" type="pres">
      <dgm:prSet presAssocID="{9F71EC31-AE57-4502-A479-4E8B30F169A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70DD00C-3520-456F-8862-25ACB1B1806A}" srcId="{7EB839CA-71C8-474A-80D6-51A881FC2E4C}" destId="{37EA3F67-E240-4442-99BE-F452A79E7F5C}" srcOrd="0" destOrd="0" parTransId="{EAFABE59-AB2C-4B7A-AE3A-0D8A1EDFABEA}" sibTransId="{4CFD6F08-617E-4DA7-A32B-412CA49FC1CC}"/>
    <dgm:cxn modelId="{20E0A668-9C75-4E1D-8DB5-7C8AC60C8A15}" srcId="{7EB839CA-71C8-474A-80D6-51A881FC2E4C}" destId="{24501473-619F-448C-93C3-F65491D40809}" srcOrd="1" destOrd="0" parTransId="{86B8773A-0B00-45FF-9B2D-278402528E00}" sibTransId="{62B791A2-D92E-4CB6-820B-BE37FDF7A1A0}"/>
    <dgm:cxn modelId="{B0F3E32C-F82A-4B99-99FC-FE76B03D7D61}" srcId="{7EB839CA-71C8-474A-80D6-51A881FC2E4C}" destId="{9F71EC31-AE57-4502-A479-4E8B30F169A1}" srcOrd="2" destOrd="0" parTransId="{A86A3142-74DB-4191-9004-98885B5E2AA8}" sibTransId="{C2D6B75F-310E-4E28-B7D4-B7A6F0C9DFBA}"/>
    <dgm:cxn modelId="{A516C52C-7C2B-4F23-9360-E191F09DEE71}" type="presOf" srcId="{24501473-619F-448C-93C3-F65491D40809}" destId="{8D516697-A331-47FF-A27B-31D7BDA41FAB}" srcOrd="0" destOrd="0" presId="urn:microsoft.com/office/officeart/2005/8/layout/venn1"/>
    <dgm:cxn modelId="{489361FC-5C7B-43AB-8F92-99DBA20DF4AD}" type="presOf" srcId="{7EB839CA-71C8-474A-80D6-51A881FC2E4C}" destId="{D4DA67CE-FB47-4EEA-96F9-5F1EF7E6DDF2}" srcOrd="0" destOrd="0" presId="urn:microsoft.com/office/officeart/2005/8/layout/venn1"/>
    <dgm:cxn modelId="{100A0296-EAD3-4B3D-A0D6-1E4C47EB6269}" type="presOf" srcId="{9F71EC31-AE57-4502-A479-4E8B30F169A1}" destId="{E691E13A-46FF-4133-BBC6-38665CE97BE2}" srcOrd="1" destOrd="0" presId="urn:microsoft.com/office/officeart/2005/8/layout/venn1"/>
    <dgm:cxn modelId="{CA530E76-E91C-4086-AC78-8B33EE7749DA}" type="presOf" srcId="{9F71EC31-AE57-4502-A479-4E8B30F169A1}" destId="{176C61ED-26DD-4B9F-9EBD-5B48E45067FE}" srcOrd="0" destOrd="0" presId="urn:microsoft.com/office/officeart/2005/8/layout/venn1"/>
    <dgm:cxn modelId="{9BCDDA4F-7737-44C1-B6A6-2FE6BCF1A8BF}" type="presOf" srcId="{24501473-619F-448C-93C3-F65491D40809}" destId="{B7D2EB4D-1C5D-4272-A4B2-AD0084B0E218}" srcOrd="1" destOrd="0" presId="urn:microsoft.com/office/officeart/2005/8/layout/venn1"/>
    <dgm:cxn modelId="{1E8540DA-B9BA-4FDA-B439-A3ECB0B0871D}" type="presOf" srcId="{37EA3F67-E240-4442-99BE-F452A79E7F5C}" destId="{B020E87E-CD8D-47CE-9CDD-58C9E66B5941}" srcOrd="0" destOrd="0" presId="urn:microsoft.com/office/officeart/2005/8/layout/venn1"/>
    <dgm:cxn modelId="{C8FD5AF5-E3E8-43B2-B1CB-8476649913FD}" type="presOf" srcId="{37EA3F67-E240-4442-99BE-F452A79E7F5C}" destId="{70E6F978-846D-4736-92E7-D8AF651AAB9F}" srcOrd="1" destOrd="0" presId="urn:microsoft.com/office/officeart/2005/8/layout/venn1"/>
    <dgm:cxn modelId="{36289142-B2C7-458B-9133-51CB6A5353E4}" type="presParOf" srcId="{D4DA67CE-FB47-4EEA-96F9-5F1EF7E6DDF2}" destId="{B020E87E-CD8D-47CE-9CDD-58C9E66B5941}" srcOrd="0" destOrd="0" presId="urn:microsoft.com/office/officeart/2005/8/layout/venn1"/>
    <dgm:cxn modelId="{5352C39A-5145-479B-B6F0-3176E41EAE9B}" type="presParOf" srcId="{D4DA67CE-FB47-4EEA-96F9-5F1EF7E6DDF2}" destId="{70E6F978-846D-4736-92E7-D8AF651AAB9F}" srcOrd="1" destOrd="0" presId="urn:microsoft.com/office/officeart/2005/8/layout/venn1"/>
    <dgm:cxn modelId="{30D52495-08A5-4E1A-A41B-A43B71F9F8C4}" type="presParOf" srcId="{D4DA67CE-FB47-4EEA-96F9-5F1EF7E6DDF2}" destId="{8D516697-A331-47FF-A27B-31D7BDA41FAB}" srcOrd="2" destOrd="0" presId="urn:microsoft.com/office/officeart/2005/8/layout/venn1"/>
    <dgm:cxn modelId="{A35FA1E1-A970-4757-9B52-E59AC069214A}" type="presParOf" srcId="{D4DA67CE-FB47-4EEA-96F9-5F1EF7E6DDF2}" destId="{B7D2EB4D-1C5D-4272-A4B2-AD0084B0E218}" srcOrd="3" destOrd="0" presId="urn:microsoft.com/office/officeart/2005/8/layout/venn1"/>
    <dgm:cxn modelId="{75E48827-C810-4583-B76D-7E3710835D09}" type="presParOf" srcId="{D4DA67CE-FB47-4EEA-96F9-5F1EF7E6DDF2}" destId="{176C61ED-26DD-4B9F-9EBD-5B48E45067FE}" srcOrd="4" destOrd="0" presId="urn:microsoft.com/office/officeart/2005/8/layout/venn1"/>
    <dgm:cxn modelId="{D5893F9A-9DA5-4405-99AC-30C29547D95E}" type="presParOf" srcId="{D4DA67CE-FB47-4EEA-96F9-5F1EF7E6DDF2}" destId="{E691E13A-46FF-4133-BBC6-38665CE97BE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01A2D-ABDE-4150-9C0A-826B8803A53C}" type="datetimeFigureOut">
              <a:rPr lang="pt-BR" smtClean="0"/>
              <a:t>22/11/2016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91790-B224-4293-AEDC-001615115C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124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403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32A0411-7480-447B-B834-E58380CE208F}" type="slidenum">
              <a:rPr lang="pt-BR" altLang="pt-BR" smtClean="0">
                <a:cs typeface="DejaVu Sans" panose="020B0603030804020204" pitchFamily="34" charset="0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44</a:t>
            </a:fld>
            <a:endParaRPr lang="pt-BR" altLang="pt-BR" smtClean="0">
              <a:cs typeface="DejaVu Sans" panose="020B0603030804020204" pitchFamily="34" charset="0"/>
            </a:endParaRPr>
          </a:p>
        </p:txBody>
      </p:sp>
      <p:sp>
        <p:nvSpPr>
          <p:cNvPr id="583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8373" name="Espaço Reservado para Anotações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280995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D9F4DABA-3A62-46E4-84F3-BFF596C7B832}" type="slidenum">
              <a:rPr lang="pt-BR" altLang="pt-BR" smtClean="0">
                <a:cs typeface="DejaVu Sans" panose="020B0603030804020204" pitchFamily="34" charset="0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45</a:t>
            </a:fld>
            <a:endParaRPr lang="pt-BR" altLang="pt-BR" smtClean="0">
              <a:cs typeface="DejaVu Sans" panose="020B0603030804020204" pitchFamily="34" charset="0"/>
            </a:endParaRPr>
          </a:p>
        </p:txBody>
      </p:sp>
      <p:sp>
        <p:nvSpPr>
          <p:cNvPr id="1198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119813" name="Espaço Reservado para Anotações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120471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D9F4DABA-3A62-46E4-84F3-BFF596C7B832}" type="slidenum">
              <a:rPr lang="pt-BR" altLang="pt-BR" smtClean="0">
                <a:cs typeface="DejaVu Sans" panose="020B0603030804020204" pitchFamily="34" charset="0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46</a:t>
            </a:fld>
            <a:endParaRPr lang="pt-BR" altLang="pt-BR" smtClean="0">
              <a:cs typeface="DejaVu Sans" panose="020B0603030804020204" pitchFamily="34" charset="0"/>
            </a:endParaRPr>
          </a:p>
        </p:txBody>
      </p:sp>
      <p:sp>
        <p:nvSpPr>
          <p:cNvPr id="1198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119813" name="Espaço Reservado para Anotações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293259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E261751B-6C2B-49B8-8452-E2FA690E3E1A}" type="slidenum">
              <a:rPr lang="pt-BR" altLang="pt-BR" smtClean="0">
                <a:cs typeface="DejaVu Sans" panose="020B0603030804020204" pitchFamily="34" charset="0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47</a:t>
            </a:fld>
            <a:endParaRPr lang="pt-BR" altLang="pt-BR" smtClean="0">
              <a:cs typeface="DejaVu Sans" panose="020B0603030804020204" pitchFamily="34" charset="0"/>
            </a:endParaRPr>
          </a:p>
        </p:txBody>
      </p:sp>
      <p:sp>
        <p:nvSpPr>
          <p:cNvPr id="1218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6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121861" name="Espaço Reservado para Anotações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203548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D96FAF74-FEC2-4ECD-8A39-1D790B45C1CC}" type="slidenum">
              <a:rPr lang="pt-BR" altLang="pt-BR" smtClean="0">
                <a:cs typeface="DejaVu Sans" panose="020B0603030804020204" pitchFamily="34" charset="0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48</a:t>
            </a:fld>
            <a:endParaRPr lang="pt-BR" altLang="pt-BR" smtClean="0">
              <a:cs typeface="DejaVu Sans" panose="020B0603030804020204" pitchFamily="34" charset="0"/>
            </a:endParaRPr>
          </a:p>
        </p:txBody>
      </p:sp>
      <p:sp>
        <p:nvSpPr>
          <p:cNvPr id="1239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123909" name="Espaço Reservado para Anotações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481483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2286BD45-EA80-4B34-BA40-C1F83AD2CABB}" type="slidenum">
              <a:rPr lang="pt-BR" altLang="pt-BR" smtClean="0">
                <a:cs typeface="DejaVu Sans" panose="020B0603030804020204" pitchFamily="34" charset="0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49</a:t>
            </a:fld>
            <a:endParaRPr lang="pt-BR" altLang="pt-BR" smtClean="0">
              <a:cs typeface="DejaVu Sans" panose="020B0603030804020204" pitchFamily="34" charset="0"/>
            </a:endParaRPr>
          </a:p>
        </p:txBody>
      </p:sp>
      <p:sp>
        <p:nvSpPr>
          <p:cNvPr id="1259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125957" name="Espaço Reservado para Anotações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2536099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B8B9C06-5877-40A3-9B2F-13186F3CCB57}" type="slidenum">
              <a:rPr lang="pt-BR" altLang="pt-BR" smtClean="0">
                <a:cs typeface="DejaVu Sans" panose="020B0603030804020204" pitchFamily="34" charset="0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50</a:t>
            </a:fld>
            <a:endParaRPr lang="pt-BR" altLang="pt-BR" smtClean="0">
              <a:cs typeface="DejaVu Sans" panose="020B0603030804020204" pitchFamily="34" charset="0"/>
            </a:endParaRPr>
          </a:p>
        </p:txBody>
      </p:sp>
      <p:sp>
        <p:nvSpPr>
          <p:cNvPr id="1280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128005" name="Espaço Reservado para Anotações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898508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A987B57A-6250-4440-A43C-F30173A06A83}" type="slidenum">
              <a:rPr lang="pt-BR" altLang="pt-BR" smtClean="0">
                <a:cs typeface="DejaVu Sans" panose="020B0603030804020204" pitchFamily="34" charset="0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51</a:t>
            </a:fld>
            <a:endParaRPr lang="pt-BR" altLang="pt-BR" smtClean="0">
              <a:cs typeface="DejaVu Sans" panose="020B0603030804020204" pitchFamily="34" charset="0"/>
            </a:endParaRPr>
          </a:p>
        </p:txBody>
      </p:sp>
      <p:sp>
        <p:nvSpPr>
          <p:cNvPr id="1300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130053" name="Espaço Reservado para Anotações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872490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http://kaigetsudo.deviantart.com/art/Save-Princess-Puchu-310223390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440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0106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9C96B77C-725B-4599-B617-F7C92617073B}" type="slidenum">
              <a:rPr lang="pt-BR" altLang="pt-BR" smtClean="0">
                <a:cs typeface="DejaVu Sans" panose="020B0603030804020204" pitchFamily="34" charset="0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33</a:t>
            </a:fld>
            <a:endParaRPr lang="pt-BR" altLang="pt-BR" smtClean="0">
              <a:cs typeface="DejaVu Sans" panose="020B0603030804020204" pitchFamily="34" charset="0"/>
            </a:endParaRPr>
          </a:p>
        </p:txBody>
      </p:sp>
      <p:sp>
        <p:nvSpPr>
          <p:cNvPr id="512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A45C9F5-8854-43EA-999F-A6F43D6D45F2}" type="slidenum">
              <a:rPr lang="pt-BR" altLang="pt-BR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51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5" name="Text Box 3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15968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571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643F3278-2D16-4046-AEC7-C570568BCD71}" type="slidenum">
              <a:rPr lang="pt-BR" altLang="pt-BR" smtClean="0">
                <a:cs typeface="DejaVu Sans" panose="020B0603030804020204" pitchFamily="34" charset="0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37</a:t>
            </a:fld>
            <a:endParaRPr lang="pt-BR" altLang="pt-BR" smtClean="0">
              <a:cs typeface="DejaVu Sans" panose="020B0603030804020204" pitchFamily="34" charset="0"/>
            </a:endParaRPr>
          </a:p>
        </p:txBody>
      </p:sp>
      <p:sp>
        <p:nvSpPr>
          <p:cNvPr id="143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15829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303157A-9F61-4CF6-B238-901BA5DED29D}" type="slidenum">
              <a:rPr lang="pt-BR" altLang="pt-BR" smtClean="0">
                <a:cs typeface="DejaVu Sans" panose="020B0603030804020204" pitchFamily="34" charset="0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38</a:t>
            </a:fld>
            <a:endParaRPr lang="pt-BR" altLang="pt-BR" smtClean="0">
              <a:cs typeface="DejaVu Sans" panose="020B0603030804020204" pitchFamily="34" charset="0"/>
            </a:endParaRPr>
          </a:p>
        </p:txBody>
      </p:sp>
      <p:sp>
        <p:nvSpPr>
          <p:cNvPr id="204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01986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6D5FBAE8-6829-400B-A706-447BCA92A08F}" type="slidenum">
              <a:rPr lang="pt-BR" altLang="pt-BR" smtClean="0">
                <a:cs typeface="DejaVu Sans" panose="020B0603030804020204" pitchFamily="34" charset="0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39</a:t>
            </a:fld>
            <a:endParaRPr lang="pt-BR" altLang="pt-BR" smtClean="0">
              <a:cs typeface="DejaVu Sans" panose="020B0603030804020204" pitchFamily="34" charset="0"/>
            </a:endParaRPr>
          </a:p>
        </p:txBody>
      </p:sp>
      <p:sp>
        <p:nvSpPr>
          <p:cNvPr id="225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2719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FBF8DA37-1564-487E-8228-8B39F3634F54}" type="slidenum">
              <a:rPr lang="pt-BR" altLang="pt-BR" smtClean="0">
                <a:cs typeface="DejaVu Sans" panose="020B0603030804020204" pitchFamily="34" charset="0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40</a:t>
            </a:fld>
            <a:endParaRPr lang="pt-BR" altLang="pt-BR" smtClean="0">
              <a:cs typeface="DejaVu Sans" panose="020B0603030804020204" pitchFamily="34" charset="0"/>
            </a:endParaRPr>
          </a:p>
        </p:txBody>
      </p:sp>
      <p:sp>
        <p:nvSpPr>
          <p:cNvPr id="245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80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13932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8F46DDC7-32F9-4D43-A88F-76B789C2C996}" type="slidenum">
              <a:rPr lang="pt-BR" altLang="pt-BR" smtClean="0">
                <a:cs typeface="DejaVu Sans" panose="020B0603030804020204" pitchFamily="34" charset="0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41</a:t>
            </a:fld>
            <a:endParaRPr lang="pt-BR" altLang="pt-BR" smtClean="0">
              <a:cs typeface="DejaVu Sans" panose="020B0603030804020204" pitchFamily="34" charset="0"/>
            </a:endParaRPr>
          </a:p>
        </p:txBody>
      </p:sp>
      <p:sp>
        <p:nvSpPr>
          <p:cNvPr id="266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23292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68E6D7BF-E113-4FEE-8FCA-84E1FA12A0BD}" type="slidenum">
              <a:rPr lang="pt-BR" altLang="pt-BR" smtClean="0">
                <a:cs typeface="DejaVu Sans" panose="020B0603030804020204" pitchFamily="34" charset="0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42</a:t>
            </a:fld>
            <a:endParaRPr lang="pt-BR" altLang="pt-BR" smtClean="0">
              <a:cs typeface="DejaVu Sans" panose="020B0603030804020204" pitchFamily="34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63611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03971D9B-1F32-4478-BE25-3D64D6FC9046}" type="slidenum">
              <a:rPr lang="pt-BR" altLang="pt-BR" smtClean="0">
                <a:cs typeface="DejaVu Sans" panose="020B0603030804020204" pitchFamily="34" charset="0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43</a:t>
            </a:fld>
            <a:endParaRPr lang="pt-BR" altLang="pt-BR" smtClean="0">
              <a:cs typeface="DejaVu Sans" panose="020B0603030804020204" pitchFamily="34" charset="0"/>
            </a:endParaRPr>
          </a:p>
        </p:txBody>
      </p:sp>
      <p:sp>
        <p:nvSpPr>
          <p:cNvPr id="542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30957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25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3" y="3140973"/>
            <a:ext cx="7894976" cy="1118587"/>
          </a:xfrm>
        </p:spPr>
        <p:txBody>
          <a:bodyPr>
            <a:normAutofit/>
          </a:bodyPr>
          <a:lstStyle>
            <a:lvl1pPr algn="ctr">
              <a:defRPr sz="33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5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2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6840" y="230760"/>
            <a:ext cx="8226360" cy="1230480"/>
          </a:xfrm>
          <a:prstGeom prst="rect">
            <a:avLst/>
          </a:prstGeom>
        </p:spPr>
        <p:txBody>
          <a:bodyPr lIns="90000" tIns="46800" rIns="90000" bIns="46800" anchor="ctr" anchorCtr="1"/>
          <a:lstStyle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6840" y="1600200"/>
            <a:ext cx="8226360" cy="1897200"/>
          </a:xfrm>
          <a:prstGeom prst="rect">
            <a:avLst/>
          </a:prstGeom>
        </p:spPr>
        <p:txBody>
          <a:bodyPr lIns="90000" tIns="46800" rIns="90000" bIns="46800"/>
          <a:lstStyle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6840" y="3678120"/>
            <a:ext cx="8226360" cy="1897200"/>
          </a:xfrm>
          <a:prstGeom prst="rect">
            <a:avLst/>
          </a:prstGeom>
        </p:spPr>
        <p:txBody>
          <a:bodyPr lIns="90000" tIns="46800" rIns="90000" bIns="4680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7851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8741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7BB3A-9A51-4E11-954A-E50B8ABE1B75}" type="slidenum">
              <a:rPr lang="pt-BR" altLang="pt-BR"/>
              <a:pPr>
                <a:defRPr/>
              </a:pPr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42364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600" b="1"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8" y="1341438"/>
            <a:ext cx="8977313" cy="4608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5219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28585" indent="-128585">
              <a:buFontTx/>
              <a:buBlip>
                <a:blip r:embed="rId2"/>
              </a:buBlip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85754" indent="-128585">
              <a:buFontTx/>
              <a:buBlip>
                <a:blip r:embed="rId2"/>
              </a:buBlip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514337" indent="0">
              <a:buFontTx/>
              <a:buNone/>
              <a:defRPr sz="1463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294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157259" marR="0" indent="-128585" algn="l" defTabSz="514337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294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28585" indent="-128585">
              <a:buFontTx/>
              <a:buBlip>
                <a:blip r:embed="rId2"/>
              </a:buBlip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85754" indent="-128585">
              <a:buFontTx/>
              <a:buBlip>
                <a:blip r:embed="rId2"/>
              </a:buBlip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42922" indent="-128585">
              <a:buFontTx/>
              <a:buBlip>
                <a:blip r:embed="rId2"/>
              </a:buBlip>
              <a:defRPr sz="1463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00091" indent="-128585">
              <a:buFontTx/>
              <a:buBlip>
                <a:blip r:embed="rId2"/>
              </a:buBlip>
              <a:defRPr sz="1294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157259" indent="-128585">
              <a:buFontTx/>
              <a:buBlip>
                <a:blip r:embed="rId2"/>
              </a:buBlip>
              <a:defRPr sz="1294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3172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7697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097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802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73256"/>
            <a:ext cx="7772400" cy="1555751"/>
          </a:xfrm>
          <a:ln algn="ctr"/>
        </p:spPr>
        <p:txBody>
          <a:bodyPr anchorCtr="1"/>
          <a:lstStyle>
            <a:lvl1pPr algn="ctr">
              <a:defRPr sz="495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801803" name="Rectangle 1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351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326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467547" y="260648"/>
            <a:ext cx="8101595" cy="216024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60100" y="2636912"/>
            <a:ext cx="7068284" cy="2952750"/>
          </a:xfrm>
        </p:spPr>
        <p:txBody>
          <a:bodyPr/>
          <a:lstStyle>
            <a:lvl1pPr>
              <a:defRPr>
                <a:solidFill>
                  <a:srgbClr val="2D719A"/>
                </a:solidFill>
              </a:defRPr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Desenvolvimento</a:t>
            </a:r>
            <a:r>
              <a:rPr lang="en-US" dirty="0" smtClean="0"/>
              <a:t> de </a:t>
            </a:r>
            <a:r>
              <a:rPr lang="en-US" dirty="0" err="1" smtClean="0"/>
              <a:t>Jogos</a:t>
            </a:r>
            <a:endParaRPr lang="en-US" dirty="0" smtClean="0"/>
          </a:p>
          <a:p>
            <a:pPr lvl="0"/>
            <a:r>
              <a:rPr lang="pt-BR" dirty="0" smtClean="0"/>
              <a:t> Modelagem de Jogos</a:t>
            </a:r>
          </a:p>
          <a:p>
            <a:pPr lvl="0"/>
            <a:r>
              <a:rPr lang="pt-BR" dirty="0" smtClean="0"/>
              <a:t> Análise de Jogos</a:t>
            </a:r>
          </a:p>
          <a:p>
            <a:pPr lvl="0"/>
            <a:r>
              <a:rPr lang="pt-BR" dirty="0" smtClean="0"/>
              <a:t> Jogos com Propósito</a:t>
            </a:r>
          </a:p>
          <a:p>
            <a:pPr lvl="0"/>
            <a:r>
              <a:rPr lang="pt-BR" dirty="0" smtClean="0"/>
              <a:t> Simulações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547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4038600" cy="532859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038600" cy="532859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233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644" y="68965"/>
            <a:ext cx="7894976" cy="111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63" y="6204855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6571" y="6226863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7363" y="1347834"/>
            <a:ext cx="8978256" cy="459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2947726" y="6204855"/>
            <a:ext cx="2648894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84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514337" rtl="0" eaLnBrk="1" latinLnBrk="0" hangingPunct="1">
        <a:lnSpc>
          <a:spcPct val="90000"/>
        </a:lnSpc>
        <a:spcBef>
          <a:spcPct val="0"/>
        </a:spcBef>
        <a:buNone/>
        <a:defRPr lang="en-US" sz="5400" b="1" i="0" kern="1200" smtClean="0">
          <a:solidFill>
            <a:srgbClr val="2D719A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8585" indent="-128585" algn="l" defTabSz="514337" rtl="0" eaLnBrk="1" latinLnBrk="0" hangingPunct="1">
        <a:lnSpc>
          <a:spcPct val="100000"/>
        </a:lnSpc>
        <a:spcBef>
          <a:spcPts val="563"/>
        </a:spcBef>
        <a:buSzPct val="95000"/>
        <a:buFontTx/>
        <a:buBlip>
          <a:blip r:embed="rId15"/>
        </a:buBlip>
        <a:defRPr lang="en-US" sz="4000" b="0" i="0" kern="1200" smtClean="0">
          <a:solidFill>
            <a:srgbClr val="1A425A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85754" indent="-128585" algn="l" defTabSz="514337" rtl="0" eaLnBrk="1" latinLnBrk="0" hangingPunct="1">
        <a:lnSpc>
          <a:spcPct val="90000"/>
        </a:lnSpc>
        <a:spcBef>
          <a:spcPts val="281"/>
        </a:spcBef>
        <a:buSzPct val="95000"/>
        <a:buFontTx/>
        <a:buBlip>
          <a:blip r:embed="rId15"/>
        </a:buBlip>
        <a:defRPr lang="en-US" sz="3600" b="0" i="0" kern="1200" smtClean="0">
          <a:solidFill>
            <a:srgbClr val="1A425A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2922" indent="-128585" algn="l" defTabSz="514337" rtl="0" eaLnBrk="1" latinLnBrk="0" hangingPunct="1">
        <a:lnSpc>
          <a:spcPct val="90000"/>
        </a:lnSpc>
        <a:spcBef>
          <a:spcPts val="281"/>
        </a:spcBef>
        <a:buSzPct val="95000"/>
        <a:buFontTx/>
        <a:buBlip>
          <a:blip r:embed="rId15"/>
        </a:buBlip>
        <a:defRPr lang="en-US" sz="3200" b="0" i="0" kern="1200" smtClean="0">
          <a:solidFill>
            <a:srgbClr val="1A425A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00091" indent="-128585" algn="l" defTabSz="514337" rtl="0" eaLnBrk="1" latinLnBrk="0" hangingPunct="1">
        <a:lnSpc>
          <a:spcPct val="90000"/>
        </a:lnSpc>
        <a:spcBef>
          <a:spcPts val="281"/>
        </a:spcBef>
        <a:buSzPct val="95000"/>
        <a:buFontTx/>
        <a:buBlip>
          <a:blip r:embed="rId15"/>
        </a:buBlip>
        <a:defRPr lang="en-US" sz="2400" b="0" i="0" kern="1200" smtClean="0">
          <a:solidFill>
            <a:srgbClr val="1A425A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57259" indent="-128585" algn="l" defTabSz="514337" rtl="0" eaLnBrk="1" latinLnBrk="0" hangingPunct="1">
        <a:lnSpc>
          <a:spcPct val="90000"/>
        </a:lnSpc>
        <a:spcBef>
          <a:spcPts val="281"/>
        </a:spcBef>
        <a:buSzPct val="95000"/>
        <a:buFontTx/>
        <a:buBlip>
          <a:blip r:embed="rId15"/>
        </a:buBlip>
        <a:defRPr lang="en-US" sz="2400" b="0" i="0" kern="1200" smtClean="0">
          <a:solidFill>
            <a:srgbClr val="1A425A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414428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765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34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8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2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8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Geraldo Xexéo, </a:t>
            </a:r>
            <a:r>
              <a:rPr lang="pt-BR" dirty="0" err="1" smtClean="0"/>
              <a:t>D.Sc</a:t>
            </a:r>
            <a:r>
              <a:rPr lang="pt-BR" dirty="0" smtClean="0"/>
              <a:t>.</a:t>
            </a:r>
          </a:p>
          <a:p>
            <a:r>
              <a:rPr lang="pt-BR" sz="1200" dirty="0"/>
              <a:t>PESC/COPPE &amp; DCC/IM</a:t>
            </a:r>
          </a:p>
          <a:p>
            <a:r>
              <a:rPr lang="pt-BR" sz="1200" dirty="0"/>
              <a:t>UFRJ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71" y="2841812"/>
            <a:ext cx="8875058" cy="1775011"/>
          </a:xfrm>
        </p:spPr>
        <p:txBody>
          <a:bodyPr>
            <a:noAutofit/>
          </a:bodyPr>
          <a:lstStyle/>
          <a:p>
            <a:r>
              <a:rPr lang="pt-BR" sz="7200" dirty="0"/>
              <a:t>Pesquisando </a:t>
            </a:r>
            <a:r>
              <a:rPr lang="pt-BR" sz="7200" dirty="0" smtClean="0"/>
              <a:t>Jogos</a:t>
            </a:r>
            <a:endParaRPr lang="pt-BR" sz="7200" dirty="0"/>
          </a:p>
        </p:txBody>
      </p:sp>
      <p:pic>
        <p:nvPicPr>
          <p:cNvPr id="4" name="Picture 15" descr="modelo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9554" y="2181531"/>
            <a:ext cx="783656" cy="36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9861" y="2200852"/>
            <a:ext cx="871334" cy="365476"/>
          </a:xfrm>
          <a:prstGeom prst="rect">
            <a:avLst/>
          </a:prstGeom>
        </p:spPr>
      </p:pic>
      <p:pic>
        <p:nvPicPr>
          <p:cNvPr id="1026" name="Picture 2" descr="http://www.ufrj.br/img/minerva/002minerva_color_hor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7847" y="2200852"/>
            <a:ext cx="911186" cy="36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18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 smtClean="0"/>
              <a:t>Metodologias de Desenvolvimento</a:t>
            </a:r>
            <a:endParaRPr lang="en-US" sz="4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10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Como entender o funcionamento de um jogo antes que ele exista?</a:t>
            </a:r>
          </a:p>
          <a:p>
            <a:r>
              <a:rPr lang="pt-BR" dirty="0" smtClean="0"/>
              <a:t>Como analisar um jogo em desenvolvimento</a:t>
            </a:r>
          </a:p>
          <a:p>
            <a:pPr lvl="1"/>
            <a:r>
              <a:rPr lang="pt-BR" dirty="0" smtClean="0"/>
              <a:t>Testes Sistemáticos</a:t>
            </a:r>
          </a:p>
        </p:txBody>
      </p:sp>
    </p:spTree>
    <p:extLst>
      <p:ext uri="{BB962C8B-B14F-4D97-AF65-F5344CB8AC3E}">
        <p14:creationId xmlns:p14="http://schemas.microsoft.com/office/powerpoint/2010/main" val="374907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4"/>
          <p:cNvPicPr/>
          <p:nvPr/>
        </p:nvPicPr>
        <p:blipFill>
          <a:blip r:embed="rId2"/>
          <a:stretch>
            <a:fillRect/>
          </a:stretch>
        </p:blipFill>
        <p:spPr>
          <a:xfrm>
            <a:off x="3101166" y="1960051"/>
            <a:ext cx="5399405" cy="2721610"/>
          </a:xfrm>
          <a:prstGeom prst="rect">
            <a:avLst/>
          </a:prstGeom>
        </p:spPr>
      </p:pic>
      <p:pic>
        <p:nvPicPr>
          <p:cNvPr id="20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3800260" y="1747961"/>
            <a:ext cx="4124325" cy="29337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sz="2400" dirty="0" smtClean="0"/>
              <a:t>System Dynamics</a:t>
            </a:r>
          </a:p>
          <a:p>
            <a:r>
              <a:rPr lang="pt-BR" sz="2400" dirty="0" err="1" smtClean="0"/>
              <a:t>Machinations</a:t>
            </a:r>
            <a:endParaRPr lang="pt-BR" sz="2400" dirty="0" smtClean="0"/>
          </a:p>
          <a:p>
            <a:r>
              <a:rPr lang="pt-BR" sz="2400" dirty="0" smtClean="0"/>
              <a:t>Máquinas de Estado</a:t>
            </a:r>
          </a:p>
          <a:p>
            <a:r>
              <a:rPr lang="pt-BR" sz="2400" dirty="0" err="1" smtClean="0"/>
              <a:t>PropNets</a:t>
            </a:r>
            <a:endParaRPr lang="pt-BR" sz="2400" dirty="0" smtClean="0"/>
          </a:p>
          <a:p>
            <a:r>
              <a:rPr lang="pt-BR" sz="2400" dirty="0" smtClean="0"/>
              <a:t>Redes de Petri Coloridas</a:t>
            </a:r>
            <a:endParaRPr lang="en-US" sz="2400" dirty="0" smtClean="0"/>
          </a:p>
          <a:p>
            <a:endParaRPr lang="pt-BR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Modelos Genéricos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1026" name="Picture 2" descr="Image result for system dynami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623" y="1473300"/>
            <a:ext cx="3657600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2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80"/>
          <a:stretch/>
        </p:blipFill>
        <p:spPr bwMode="auto">
          <a:xfrm>
            <a:off x="3652623" y="2292009"/>
            <a:ext cx="4419600" cy="20576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Imagem 2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06"/>
          <a:stretch/>
        </p:blipFill>
        <p:spPr bwMode="auto">
          <a:xfrm>
            <a:off x="3652623" y="2166089"/>
            <a:ext cx="4419600" cy="23457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025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Game </a:t>
            </a:r>
            <a:r>
              <a:rPr lang="pt-BR" dirty="0" err="1" smtClean="0"/>
              <a:t>Description</a:t>
            </a:r>
            <a:r>
              <a:rPr lang="pt-BR" dirty="0" smtClean="0"/>
              <a:t> </a:t>
            </a:r>
            <a:r>
              <a:rPr lang="pt-BR" dirty="0" err="1" smtClean="0"/>
              <a:t>Languages</a:t>
            </a:r>
            <a:endParaRPr lang="pt-BR" dirty="0" smtClean="0"/>
          </a:p>
          <a:p>
            <a:pPr lvl="1"/>
            <a:r>
              <a:rPr lang="pt-BR" dirty="0" smtClean="0"/>
              <a:t>Genérica</a:t>
            </a:r>
          </a:p>
          <a:p>
            <a:pPr lvl="1"/>
            <a:r>
              <a:rPr lang="pt-BR" dirty="0" smtClean="0"/>
              <a:t>Cartas</a:t>
            </a:r>
          </a:p>
          <a:p>
            <a:r>
              <a:rPr lang="pt-BR" dirty="0" err="1" smtClean="0"/>
              <a:t>Zillion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Games</a:t>
            </a:r>
          </a:p>
          <a:p>
            <a:r>
              <a:rPr lang="pt-BR" dirty="0" err="1" smtClean="0"/>
              <a:t>Automatic</a:t>
            </a:r>
            <a:r>
              <a:rPr lang="pt-BR" dirty="0" smtClean="0"/>
              <a:t> Game </a:t>
            </a:r>
            <a:r>
              <a:rPr lang="pt-BR" dirty="0" err="1" smtClean="0"/>
              <a:t>Generation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Modelos Específicos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3928571" y="21899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endParaRPr lang="pt-BR" altLang="pt-BR" sz="28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pt-BR" altLang="pt-BR" dirty="0">
                <a:solidFill>
                  <a:srgbClr val="0000FF"/>
                </a:solidFill>
                <a:latin typeface="Courier New" panose="02070309020205020404" pitchFamily="49" charset="0"/>
              </a:rPr>
              <a:t>legal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t-BR" altLang="pt-BR" dirty="0">
                <a:solidFill>
                  <a:srgbClr val="19177C"/>
                </a:solidFill>
                <a:latin typeface="Courier New" panose="02070309020205020404" pitchFamily="49" charset="0"/>
              </a:rPr>
              <a:t>?player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pt-BR" altLang="pt-BR" dirty="0" err="1">
                <a:solidFill>
                  <a:srgbClr val="0000FF"/>
                </a:solidFill>
                <a:latin typeface="Courier New" panose="02070309020205020404" pitchFamily="49" charset="0"/>
              </a:rPr>
              <a:t>mark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t-BR" altLang="pt-BR" dirty="0">
                <a:solidFill>
                  <a:srgbClr val="19177C"/>
                </a:solidFill>
                <a:latin typeface="Courier New" panose="02070309020205020404" pitchFamily="49" charset="0"/>
              </a:rPr>
              <a:t>?m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t-BR" altLang="pt-BR" dirty="0">
                <a:solidFill>
                  <a:srgbClr val="19177C"/>
                </a:solidFill>
                <a:latin typeface="Courier New" panose="02070309020205020404" pitchFamily="49" charset="0"/>
              </a:rPr>
              <a:t>?n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pt-BR" altLang="pt-BR" dirty="0" err="1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pt-BR" altLang="pt-BR" dirty="0" err="1">
                <a:solidFill>
                  <a:srgbClr val="0000FF"/>
                </a:solidFill>
                <a:latin typeface="Courier New" panose="02070309020205020404" pitchFamily="49" charset="0"/>
              </a:rPr>
              <a:t>cell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t-BR" altLang="pt-BR" dirty="0">
                <a:solidFill>
                  <a:srgbClr val="19177C"/>
                </a:solidFill>
                <a:latin typeface="Courier New" panose="02070309020205020404" pitchFamily="49" charset="0"/>
              </a:rPr>
              <a:t>?m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t-BR" altLang="pt-BR" dirty="0">
                <a:solidFill>
                  <a:srgbClr val="19177C"/>
                </a:solidFill>
                <a:latin typeface="Courier New" panose="02070309020205020404" pitchFamily="49" charset="0"/>
              </a:rPr>
              <a:t>?n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t-BR" altLang="pt-BR" dirty="0" err="1">
                <a:solidFill>
                  <a:srgbClr val="19177C"/>
                </a:solidFill>
                <a:latin typeface="Courier New" panose="02070309020205020404" pitchFamily="49" charset="0"/>
              </a:rPr>
              <a:t>blank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))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pt-BR" altLang="pt-BR" dirty="0" err="1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pt-BR" altLang="pt-BR" dirty="0" err="1">
                <a:solidFill>
                  <a:srgbClr val="0000FF"/>
                </a:solidFill>
                <a:latin typeface="Courier New" panose="02070309020205020404" pitchFamily="49" charset="0"/>
              </a:rPr>
              <a:t>control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t-BR" altLang="pt-BR" dirty="0">
                <a:solidFill>
                  <a:srgbClr val="19177C"/>
                </a:solidFill>
                <a:latin typeface="Courier New" panose="02070309020205020404" pitchFamily="49" charset="0"/>
              </a:rPr>
              <a:t>?player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  <a:r>
              <a:rPr lang="pt-BR" altLang="pt-BR" sz="800" dirty="0"/>
              <a:t> </a:t>
            </a:r>
            <a:endParaRPr lang="pt-BR" altLang="pt-BR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78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Nossas Propostas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252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14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Framework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363" y="1187546"/>
            <a:ext cx="6711885" cy="439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4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Rachinations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15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Xexéo e Almeida</a:t>
            </a:r>
          </a:p>
          <a:p>
            <a:r>
              <a:rPr lang="pt-BR" dirty="0" smtClean="0"/>
              <a:t>DSL</a:t>
            </a:r>
          </a:p>
          <a:p>
            <a:r>
              <a:rPr lang="pt-BR" dirty="0" smtClean="0"/>
              <a:t>Interface Programática Extensível</a:t>
            </a:r>
          </a:p>
          <a:p>
            <a:r>
              <a:rPr lang="pt-BR" dirty="0" smtClean="0"/>
              <a:t>Permite Módulos</a:t>
            </a:r>
          </a:p>
          <a:p>
            <a:r>
              <a:rPr lang="pt-BR" dirty="0" smtClean="0"/>
              <a:t>Ruby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32" y="3553133"/>
            <a:ext cx="3589492" cy="23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4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JOREC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16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Simulação de Jogos  </a:t>
            </a:r>
            <a:r>
              <a:rPr lang="pt-BR" dirty="0"/>
              <a:t>baseado em Redes de </a:t>
            </a:r>
            <a:r>
              <a:rPr lang="pt-BR" dirty="0" smtClean="0"/>
              <a:t>Petri Coloridas</a:t>
            </a:r>
          </a:p>
          <a:p>
            <a:r>
              <a:rPr lang="pt-BR" dirty="0" smtClean="0"/>
              <a:t>M. </a:t>
            </a:r>
            <a:r>
              <a:rPr lang="pt-BR" dirty="0" err="1" smtClean="0"/>
              <a:t>Areas</a:t>
            </a:r>
            <a:endParaRPr lang="pt-BR" dirty="0" smtClean="0"/>
          </a:p>
          <a:p>
            <a:r>
              <a:rPr lang="pt-BR" dirty="0" smtClean="0"/>
              <a:t> RP+ML</a:t>
            </a:r>
          </a:p>
          <a:p>
            <a:r>
              <a:rPr lang="pt-BR" dirty="0" smtClean="0"/>
              <a:t>Padrões de Jogos</a:t>
            </a:r>
          </a:p>
        </p:txBody>
      </p:sp>
      <p:pic>
        <p:nvPicPr>
          <p:cNvPr id="7" name="Imagem 2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723" y="2833816"/>
            <a:ext cx="1935397" cy="2687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20"/>
          <p:cNvPicPr/>
          <p:nvPr/>
        </p:nvPicPr>
        <p:blipFill>
          <a:blip r:embed="rId3"/>
          <a:stretch>
            <a:fillRect/>
          </a:stretch>
        </p:blipFill>
        <p:spPr>
          <a:xfrm>
            <a:off x="4674724" y="2833816"/>
            <a:ext cx="4135393" cy="276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Minecraft</a:t>
            </a:r>
            <a:r>
              <a:rPr lang="pt-BR" dirty="0" smtClean="0"/>
              <a:t> </a:t>
            </a:r>
            <a:r>
              <a:rPr lang="pt-BR" dirty="0" err="1" smtClean="0"/>
              <a:t>Bot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17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 Análises Léxica e Sintática de </a:t>
            </a:r>
            <a:r>
              <a:rPr lang="pt-BR" dirty="0" smtClean="0"/>
              <a:t>Estruturas </a:t>
            </a:r>
            <a:r>
              <a:rPr lang="pt-BR" dirty="0"/>
              <a:t>de </a:t>
            </a:r>
            <a:r>
              <a:rPr lang="pt-BR" dirty="0" err="1"/>
              <a:t>Voxels</a:t>
            </a:r>
            <a:r>
              <a:rPr lang="pt-BR" dirty="0"/>
              <a:t> para </a:t>
            </a:r>
            <a:r>
              <a:rPr lang="pt-BR" dirty="0" err="1"/>
              <a:t>Bots</a:t>
            </a:r>
            <a:r>
              <a:rPr lang="pt-BR" dirty="0"/>
              <a:t> de </a:t>
            </a:r>
            <a:r>
              <a:rPr lang="pt-BR" dirty="0" err="1"/>
              <a:t>Minecraft</a:t>
            </a:r>
            <a:r>
              <a:rPr lang="pt-BR" dirty="0"/>
              <a:t>. </a:t>
            </a:r>
            <a:endParaRPr lang="pt-BR" dirty="0" smtClean="0"/>
          </a:p>
          <a:p>
            <a:r>
              <a:rPr lang="pt-BR" dirty="0" smtClean="0"/>
              <a:t>Uso </a:t>
            </a:r>
            <a:r>
              <a:rPr lang="pt-BR" dirty="0"/>
              <a:t>de gramáticas 3D, </a:t>
            </a:r>
            <a:endParaRPr lang="pt-BR" dirty="0" smtClean="0"/>
          </a:p>
          <a:p>
            <a:pPr lvl="1"/>
            <a:r>
              <a:rPr lang="pt-BR" dirty="0" smtClean="0"/>
              <a:t>a </a:t>
            </a:r>
            <a:r>
              <a:rPr lang="pt-BR" dirty="0"/>
              <a:t>partir da criação de </a:t>
            </a:r>
            <a:r>
              <a:rPr lang="pt-BR" dirty="0" err="1"/>
              <a:t>tokens</a:t>
            </a:r>
            <a:r>
              <a:rPr lang="pt-BR" dirty="0"/>
              <a:t> relações posicionais em gramáticas LALR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0601" b="29806"/>
          <a:stretch/>
        </p:blipFill>
        <p:spPr>
          <a:xfrm>
            <a:off x="2337314" y="4965220"/>
            <a:ext cx="3733095" cy="98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1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fazer jogos melhores?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205538"/>
            <a:ext cx="1187450" cy="287337"/>
          </a:xfrm>
        </p:spPr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205538"/>
            <a:ext cx="2647950" cy="287337"/>
          </a:xfrm>
        </p:spPr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956550" y="6226175"/>
            <a:ext cx="1187450" cy="288925"/>
          </a:xfrm>
        </p:spPr>
        <p:txBody>
          <a:bodyPr/>
          <a:lstStyle/>
          <a:p>
            <a:fld id="{053F5BF0-09FE-42AE-8A93-52DD1E954548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041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Eduardo </a:t>
            </a:r>
            <a:r>
              <a:rPr lang="pt-BR" dirty="0" err="1" smtClean="0"/>
              <a:t>Mangeli</a:t>
            </a:r>
            <a:endParaRPr lang="pt-BR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Medida Automática de Estética em Jogos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6205538"/>
            <a:ext cx="1187450" cy="287337"/>
          </a:xfrm>
        </p:spPr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205538"/>
            <a:ext cx="2647950" cy="287337"/>
          </a:xfrm>
        </p:spPr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956550" y="6226175"/>
            <a:ext cx="1187450" cy="288925"/>
          </a:xfrm>
        </p:spPr>
        <p:txBody>
          <a:bodyPr/>
          <a:lstStyle/>
          <a:p>
            <a:fld id="{053F5BF0-09FE-42AE-8A93-52DD1E954548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80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o </a:t>
            </a:r>
            <a:r>
              <a:rPr lang="pt-BR" dirty="0" err="1" smtClean="0"/>
              <a:t>Ludes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Laboratório de </a:t>
            </a:r>
            <a:r>
              <a:rPr lang="pt-BR" dirty="0" err="1" smtClean="0"/>
              <a:t>Ludologia</a:t>
            </a:r>
            <a:r>
              <a:rPr lang="pt-BR" dirty="0" smtClean="0"/>
              <a:t>, Engenharia e Simulação</a:t>
            </a:r>
          </a:p>
          <a:p>
            <a:r>
              <a:rPr lang="pt-BR" dirty="0" err="1" smtClean="0"/>
              <a:t>Ludologia</a:t>
            </a:r>
            <a:endParaRPr lang="pt-BR" dirty="0" smtClean="0"/>
          </a:p>
          <a:p>
            <a:pPr lvl="1"/>
            <a:r>
              <a:rPr lang="pt-BR" dirty="0" smtClean="0"/>
              <a:t>Estudo dos Jogos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216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Medindo Estética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smtClean="0"/>
              <a:t>Drama</a:t>
            </a:r>
          </a:p>
          <a:p>
            <a:pPr lvl="1"/>
            <a:r>
              <a:rPr lang="en-US" dirty="0" smtClean="0"/>
              <a:t>It should be possible for a player to recover from a weaker position and still win the game” – THOMPSON (2000)</a:t>
            </a:r>
          </a:p>
          <a:p>
            <a:pPr lvl="1"/>
            <a:r>
              <a:rPr lang="en-US" dirty="0" smtClean="0"/>
              <a:t> “There should be at least the hope of recovery from bad positions” – BROWNE (2008)</a:t>
            </a:r>
          </a:p>
          <a:p>
            <a:r>
              <a:rPr lang="pt-BR" dirty="0" smtClean="0"/>
              <a:t>Mudança de Líder</a:t>
            </a:r>
          </a:p>
          <a:p>
            <a:r>
              <a:rPr lang="pt-BR" dirty="0" smtClean="0"/>
              <a:t>Incerteza</a:t>
            </a:r>
          </a:p>
          <a:p>
            <a:pPr lvl="1"/>
            <a:r>
              <a:rPr lang="en-US" dirty="0" smtClean="0"/>
              <a:t>It is a key component of meaningful play</a:t>
            </a:r>
          </a:p>
          <a:p>
            <a:pPr lvl="1"/>
            <a:r>
              <a:rPr lang="en-US" dirty="0" smtClean="0"/>
              <a:t>“Imagine how incomplete you would feel if, before the game, you were already declared the winner” – DE KOVEN (2013)</a:t>
            </a:r>
          </a:p>
          <a:p>
            <a:pPr lvl="1"/>
            <a:r>
              <a:rPr lang="en-US" dirty="0" smtClean="0"/>
              <a:t>A game is uncertain even without a “die roll or random algorithm” – SALEN &amp; ZIMMERMAN (2004)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700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21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de Análise</a:t>
            </a:r>
            <a:endParaRPr lang="pt-BR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-57750" y="1776570"/>
            <a:ext cx="9395640" cy="334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34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22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História do Jogo</a:t>
            </a:r>
            <a:endParaRPr lang="pt-BR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6480" y="2083320"/>
            <a:ext cx="4014360" cy="301068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672080" y="2083320"/>
            <a:ext cx="4014360" cy="3010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89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23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Drama</a:t>
            </a:r>
            <a:endParaRPr lang="pt-BR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37931" y="1801816"/>
            <a:ext cx="8162640" cy="3047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08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24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Caminho Mínimo</a:t>
            </a:r>
            <a:endParaRPr lang="pt-BR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23529" y="3110460"/>
            <a:ext cx="4014360" cy="301068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639129" y="3110460"/>
            <a:ext cx="4014360" cy="301068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18689" y="1249260"/>
            <a:ext cx="8712000" cy="1263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955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25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Drama por Caminho</a:t>
            </a:r>
            <a:endParaRPr lang="pt-BR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3622" y="2752213"/>
            <a:ext cx="8746200" cy="1025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273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456840" y="277560"/>
            <a:ext cx="8226360" cy="1136520"/>
          </a:xfrm>
          <a:prstGeom prst="rect">
            <a:avLst/>
          </a:prstGeom>
        </p:spPr>
        <p:txBody>
          <a:bodyPr lIns="90000" tIns="46800" rIns="90000" bIns="46800" anchor="ctr" anchorCtr="1"/>
          <a:lstStyle/>
          <a:p>
            <a:pPr algn="ctr"/>
            <a:endParaRPr dirty="0"/>
          </a:p>
        </p:txBody>
      </p:sp>
      <p:pic>
        <p:nvPicPr>
          <p:cNvPr id="189" name="Picture 188"/>
          <p:cNvPicPr/>
          <p:nvPr/>
        </p:nvPicPr>
        <p:blipFill>
          <a:blip r:embed="rId2"/>
          <a:stretch>
            <a:fillRect/>
          </a:stretch>
        </p:blipFill>
        <p:spPr>
          <a:xfrm>
            <a:off x="151620" y="1414080"/>
            <a:ext cx="8874000" cy="1445040"/>
          </a:xfrm>
          <a:prstGeom prst="rect">
            <a:avLst/>
          </a:prstGeom>
          <a:ln>
            <a:noFill/>
          </a:ln>
        </p:spPr>
      </p:pic>
      <p:pic>
        <p:nvPicPr>
          <p:cNvPr id="190" name="Picture 189"/>
          <p:cNvPicPr/>
          <p:nvPr/>
        </p:nvPicPr>
        <p:blipFill>
          <a:blip r:embed="rId3"/>
          <a:stretch>
            <a:fillRect/>
          </a:stretch>
        </p:blipFill>
        <p:spPr>
          <a:xfrm>
            <a:off x="1305104" y="3485536"/>
            <a:ext cx="6348240" cy="1897200"/>
          </a:xfrm>
          <a:prstGeom prst="rect">
            <a:avLst/>
          </a:prstGeom>
          <a:ln>
            <a:noFill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Arial"/>
              </a:rPr>
              <a:t>Mudança</a:t>
            </a:r>
            <a:r>
              <a:rPr lang="en-US" dirty="0" smtClean="0">
                <a:latin typeface="Arial"/>
              </a:rPr>
              <a:t> de </a:t>
            </a:r>
            <a:r>
              <a:rPr lang="en-US" dirty="0" err="1" smtClean="0">
                <a:latin typeface="Arial"/>
              </a:rPr>
              <a:t>Líder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257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456840" y="277560"/>
            <a:ext cx="8226360" cy="1136520"/>
          </a:xfrm>
          <a:prstGeom prst="rect">
            <a:avLst/>
          </a:prstGeom>
        </p:spPr>
        <p:txBody>
          <a:bodyPr lIns="90000" tIns="46800" rIns="90000" bIns="46800" anchor="ctr" anchorCtr="1"/>
          <a:lstStyle/>
          <a:p>
            <a:pPr algn="ctr"/>
            <a:endParaRPr dirty="0"/>
          </a:p>
        </p:txBody>
      </p:sp>
      <p:sp>
        <p:nvSpPr>
          <p:cNvPr id="192" name="TextShape 2"/>
          <p:cNvSpPr txBox="1"/>
          <p:nvPr/>
        </p:nvSpPr>
        <p:spPr>
          <a:xfrm>
            <a:off x="456840" y="1600200"/>
            <a:ext cx="8226360" cy="1897200"/>
          </a:xfrm>
          <a:prstGeom prst="rect">
            <a:avLst/>
          </a:prstGeom>
        </p:spPr>
        <p:txBody>
          <a:bodyPr lIns="90000" tIns="46800" rIns="90000" bIns="46800"/>
          <a:lstStyle/>
          <a:p>
            <a:pPr>
              <a:buFont typeface="StarSymbol"/>
              <a:buChar char=""/>
            </a:pPr>
            <a:r>
              <a:rPr lang="en-US">
                <a:latin typeface="Arial"/>
              </a:rPr>
              <a:t> For a turn:</a:t>
            </a:r>
            <a:endParaRPr/>
          </a:p>
        </p:txBody>
      </p:sp>
      <p:sp>
        <p:nvSpPr>
          <p:cNvPr id="193" name="TextShape 3"/>
          <p:cNvSpPr txBox="1"/>
          <p:nvPr/>
        </p:nvSpPr>
        <p:spPr>
          <a:xfrm>
            <a:off x="456840" y="3834720"/>
            <a:ext cx="8226360" cy="898560"/>
          </a:xfrm>
          <a:prstGeom prst="rect">
            <a:avLst/>
          </a:prstGeom>
        </p:spPr>
        <p:txBody>
          <a:bodyPr lIns="90000" tIns="46800" rIns="90000" bIns="46800"/>
          <a:lstStyle/>
          <a:p>
            <a:pPr>
              <a:buFont typeface="StarSymbol"/>
              <a:buChar char=""/>
            </a:pPr>
            <a:r>
              <a:rPr lang="en-US" dirty="0">
                <a:latin typeface="Arial"/>
              </a:rPr>
              <a:t> For a match:</a:t>
            </a:r>
            <a:endParaRPr dirty="0"/>
          </a:p>
        </p:txBody>
      </p:sp>
      <p:pic>
        <p:nvPicPr>
          <p:cNvPr id="194" name="Picture 193"/>
          <p:cNvPicPr/>
          <p:nvPr/>
        </p:nvPicPr>
        <p:blipFill>
          <a:blip r:embed="rId2"/>
          <a:stretch>
            <a:fillRect/>
          </a:stretch>
        </p:blipFill>
        <p:spPr>
          <a:xfrm>
            <a:off x="1968840" y="2235600"/>
            <a:ext cx="5206680" cy="1413000"/>
          </a:xfrm>
          <a:prstGeom prst="rect">
            <a:avLst/>
          </a:prstGeom>
          <a:ln>
            <a:noFill/>
          </a:ln>
        </p:spPr>
      </p:pic>
      <p:pic>
        <p:nvPicPr>
          <p:cNvPr id="195" name="Picture 194"/>
          <p:cNvPicPr/>
          <p:nvPr/>
        </p:nvPicPr>
        <p:blipFill>
          <a:blip r:embed="rId3"/>
          <a:stretch>
            <a:fillRect/>
          </a:stretch>
        </p:blipFill>
        <p:spPr>
          <a:xfrm>
            <a:off x="346320" y="4197060"/>
            <a:ext cx="8447400" cy="1747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Incerteza por Entropia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43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com Propósito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6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Jogos de Caso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608" y="1130409"/>
            <a:ext cx="3420712" cy="49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9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Definição de Jogos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4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Atividades </a:t>
            </a:r>
            <a:r>
              <a:rPr lang="pt-BR" dirty="0"/>
              <a:t>sociais e culturais voluntárias,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significativas</a:t>
            </a:r>
            <a:r>
              <a:rPr lang="pt-BR" dirty="0"/>
              <a:t>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fortemente </a:t>
            </a:r>
            <a:r>
              <a:rPr lang="pt-BR" dirty="0"/>
              <a:t>absorventes,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não-produtivas</a:t>
            </a:r>
            <a:r>
              <a:rPr lang="pt-BR" dirty="0"/>
              <a:t>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que </a:t>
            </a:r>
            <a:r>
              <a:rPr lang="pt-BR" dirty="0"/>
              <a:t>se utilizam de um mundo abstrato,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com </a:t>
            </a:r>
            <a:r>
              <a:rPr lang="pt-BR" dirty="0"/>
              <a:t>efeitos negociados no mundo real,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cujo </a:t>
            </a:r>
            <a:r>
              <a:rPr lang="pt-BR" dirty="0"/>
              <a:t>desenvolvimento e resultado final é incerto,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onde </a:t>
            </a:r>
            <a:r>
              <a:rPr lang="pt-BR" dirty="0"/>
              <a:t>um ou mais jogadores, ou equipes de jogadores,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modificam </a:t>
            </a:r>
            <a:r>
              <a:rPr lang="pt-BR" dirty="0"/>
              <a:t>interativamente e de forma quantificável o estado de um sistema artificial,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possivelmente </a:t>
            </a:r>
            <a:r>
              <a:rPr lang="pt-BR" dirty="0"/>
              <a:t>em busca de objetivos conflitantes,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por </a:t>
            </a:r>
            <a:r>
              <a:rPr lang="pt-BR" dirty="0"/>
              <a:t>meio de decisões e ações,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algumas </a:t>
            </a:r>
            <a:r>
              <a:rPr lang="pt-BR" dirty="0"/>
              <a:t>com a capacidade de atrapalhar o adversário,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sendo </a:t>
            </a:r>
            <a:r>
              <a:rPr lang="pt-BR" dirty="0"/>
              <a:t>todo o processo regulado, orientado e limitado, por regras aceitas, </a:t>
            </a:r>
            <a:endParaRPr lang="pt-B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obtendo</a:t>
            </a:r>
            <a:r>
              <a:rPr lang="pt-BR" dirty="0"/>
              <a:t>, com isso, uma recompensa psicológica, normalmente na forma de diversão, entretenimento, ou sensação de vitória sobre um adversário ou desafio.</a:t>
            </a:r>
          </a:p>
        </p:txBody>
      </p:sp>
    </p:spTree>
    <p:extLst>
      <p:ext uri="{BB962C8B-B14F-4D97-AF65-F5344CB8AC3E}">
        <p14:creationId xmlns:p14="http://schemas.microsoft.com/office/powerpoint/2010/main" val="417659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30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de Caso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4" y="1262909"/>
            <a:ext cx="7453183" cy="47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5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31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de Caso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8" y="1593158"/>
            <a:ext cx="8006471" cy="38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3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32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de Caso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726" y="998080"/>
            <a:ext cx="5558480" cy="506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1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685800" y="1873250"/>
            <a:ext cx="7772400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buSzPct val="100000"/>
              <a:defRPr/>
            </a:pPr>
            <a:endParaRPr lang="pt-BR" altLang="pt-BR" sz="3600" dirty="0" smtClean="0">
              <a:solidFill>
                <a:srgbClr val="0066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Renan da Costa </a:t>
            </a:r>
            <a:r>
              <a:rPr lang="pt-BR" dirty="0" err="1"/>
              <a:t>Garrot</a:t>
            </a:r>
            <a:endParaRPr lang="pt-BR" dirty="0"/>
          </a:p>
          <a:p>
            <a:r>
              <a:rPr lang="pt-BR" dirty="0" smtClean="0"/>
              <a:t>Orientadores: Carlos </a:t>
            </a:r>
            <a:r>
              <a:rPr lang="pt-BR" dirty="0"/>
              <a:t>Eduardo </a:t>
            </a:r>
            <a:r>
              <a:rPr lang="pt-BR" dirty="0" smtClean="0"/>
              <a:t>Pedreira e Geraldo </a:t>
            </a:r>
            <a:r>
              <a:rPr lang="pt-BR" dirty="0" err="1"/>
              <a:t>Bonorino</a:t>
            </a:r>
            <a:r>
              <a:rPr lang="pt-BR" dirty="0"/>
              <a:t> Xexéo</a:t>
            </a:r>
          </a:p>
          <a:p>
            <a:r>
              <a:rPr lang="pt-BR" dirty="0" smtClean="0"/>
              <a:t>Dissertação </a:t>
            </a:r>
            <a:r>
              <a:rPr lang="pt-BR" dirty="0"/>
              <a:t>de </a:t>
            </a:r>
            <a:r>
              <a:rPr lang="pt-BR" dirty="0" smtClean="0"/>
              <a:t>Mestrado</a:t>
            </a:r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 smtClean="0"/>
              <a:t>Estimando Similaridades Entre Observações Através de Jogos com Propósito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31999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253047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78936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73843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334486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113" y="450691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475297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eta para a direita 7"/>
          <p:cNvSpPr/>
          <p:nvPr/>
        </p:nvSpPr>
        <p:spPr>
          <a:xfrm>
            <a:off x="4495800" y="3705225"/>
            <a:ext cx="785813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3" y="239871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239871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0" y="239871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451802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451326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0" y="450691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1"/>
          <p:cNvSpPr txBox="1">
            <a:spLocks noChangeArrowheads="1"/>
          </p:cNvSpPr>
          <p:nvPr/>
        </p:nvSpPr>
        <p:spPr bwMode="auto">
          <a:xfrm>
            <a:off x="0" y="96838"/>
            <a:ext cx="9144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pt-BR" altLang="pt-BR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Objetivo /</a:t>
            </a:r>
          </a:p>
          <a:p>
            <a:pPr algn="ctr" eaLnBrk="1" hangingPunct="1">
              <a:buSzPct val="100000"/>
              <a:defRPr/>
            </a:pPr>
            <a:r>
              <a:rPr lang="pt-BR" altLang="pt-BR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Tarefa: Organizar Objetos</a:t>
            </a:r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0"/>
          </p:nvPr>
        </p:nvSpPr>
        <p:spPr>
          <a:xfrm>
            <a:off x="6599238" y="6237288"/>
            <a:ext cx="2130425" cy="454025"/>
          </a:xfrm>
        </p:spPr>
        <p:txBody>
          <a:bodyPr/>
          <a:lstStyle/>
          <a:p>
            <a:pPr algn="r">
              <a:defRPr/>
            </a:pPr>
            <a:fld id="{41183D08-605B-4741-BF01-E2C90001F581}" type="slidenum">
              <a:rPr lang="pt-BR" altLang="pt-BR" smtClean="0"/>
              <a:pPr algn="r">
                <a:defRPr/>
              </a:pPr>
              <a:t>34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3661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Imagem 1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2319338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Imagem 1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359251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Imagem 1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13" y="239871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Imagem 1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325" y="365442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Imagem 1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466090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Imagem 1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431482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Imagem 1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63813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Imagem 1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3406775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Imagem 1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8" y="346392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5" name="Imagem 1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2776538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Imagem 1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40677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Imagem 17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3371850"/>
            <a:ext cx="661988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8" name="Imagem 1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384175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9" name="Imagem 1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50" y="263048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0" name="Imagem 1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13" y="255111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1" name="Imagem 1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38" y="238760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2" name="Imagem 1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13" y="285591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3" name="Imagem 1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388302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4" name="Imagem 1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336708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5" name="Imagem 17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38" y="358140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6" name="Imagem 1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345440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7" name="Imagem 1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370998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8" name="Imagem 18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311150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9" name="Imagem 18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738" y="390683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0" name="Imagem 1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63" y="369570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1" name="Imagem 18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3025775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2" name="Imagem 1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4324350"/>
            <a:ext cx="661988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3" name="Imagem 1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04653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4" name="Imagem 18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38" y="405923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5" name="Imagem 18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446722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6" name="Imagem 18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461962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7" name="Imagem 1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324485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8" name="Imagem 19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276383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9" name="Imagem 1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3" y="4222750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0" name="Imagem 19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3" y="4375150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1" name="Imagem 19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638" y="3967163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2" name="Imagem 1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2166938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3" name="Imagem 1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446087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4" name="Imagem 1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303212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5" name="Imagem 1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2319338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6" name="Imagem 1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76066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7" name="Imagem 2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405765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8" name="Imagem 2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663" y="280670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9" name="Imagem 2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38" y="284480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10" name="Imagem 20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327818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11" name="Imagem 2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0" y="3233738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12" name="Imagem 20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3851275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13" name="Imagem 20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276542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14" name="Imagem 20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8" y="263525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15" name="Imagem 20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4308475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16" name="Imagem 20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7025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17" name="Imagem 2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50" y="198913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18" name="Imagem 2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0" y="326231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19" name="Imagem 2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206851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20" name="Imagem 2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913" y="332422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21" name="Imagem 2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88" y="433070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22" name="Imagem 2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38" y="398621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23" name="Imagem 2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3" y="223361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24" name="Imagem 2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307657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25" name="Imagem 2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175" y="3135313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26" name="Imagem 2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850" y="244633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27" name="Imagem 2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988" y="307657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28" name="Imagem 2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088" y="304165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29" name="Imagem 2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0" y="351313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30" name="Imagem 2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038" y="2301875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31" name="Imagem 2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00" y="222091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32" name="Imagem 2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8" y="205740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33" name="Imagem 2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0" y="252571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34" name="Imagem 2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38" y="355441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35" name="Imagem 2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303847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36" name="Imagem 2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638" y="325278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37" name="Imagem 2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3125788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38" name="Imagem 2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925" y="3381375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39" name="Imagem 2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13" y="278130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40" name="Imagem 2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738" y="357663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41" name="Imagem 2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0" y="3367088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42" name="Imagem 2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63" y="269557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43" name="Imagem 2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399415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44" name="Imagem 2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0" y="371792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45" name="Imagem 2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5" y="373062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46" name="Imagem 2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38" y="413861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47" name="Imagem 2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8" y="429101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48" name="Imagem 2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3" y="291465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49" name="Imagem 2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75" y="243522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50" name="Imagem 2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389255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51" name="Imagem 2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00" y="404495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52" name="Imagem 2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363696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53" name="Imagem 2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838" y="183673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54" name="Imagem 2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413067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55" name="Imagem 2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3" y="2701925"/>
            <a:ext cx="661987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56" name="Imagem 2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38" y="198913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57" name="Imagem 2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432050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58" name="Imagem 2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5" y="372745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59" name="Imagem 2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47808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0" name="Imagem 2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25" y="251460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1" name="Imagem 2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294798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2" name="Imagem 2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38" y="290353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3" name="Imagem 2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513" y="352107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4" name="Imagem 2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3" y="2436813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5" name="Imagem 2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230663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" name="Imagem 2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713" y="397827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7" name="Imagem 2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188" y="294005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8" name="Imagem 2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63" y="287655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9" name="Imagem 2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63" y="413226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0" name="Imagem 2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394176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1" name="Imagem 2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38" y="3884613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2" name="Imagem 2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384810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3" name="Imagem 2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431958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4" name="Imagem 2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310832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5" name="Imagem 2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3" y="302895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6" name="Imagem 2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88" y="2865438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7" name="Imagem 2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63" y="333375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8" name="Imagem 2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88" y="436086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79" name="Imagem 2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788" y="405923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80" name="Imagem 2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393223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81" name="Imagem 2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75" y="418782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82" name="Imagem 2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417353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83" name="Imagem 2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900" y="452437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84" name="Imagem 2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5" y="453707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85" name="Imagem 27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650" y="469900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86" name="Imagem 2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050" y="485140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87" name="Imagem 28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88" y="444341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88" name="Imagem 28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0" y="3238500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89" name="Imagem 28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328453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90" name="Imagem 2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5" y="332263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91" name="Imagem 2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463" y="375602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92" name="Imagem 2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88" y="370998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93" name="Imagem 2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63" y="324326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94" name="Imagem 2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3" y="478472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95" name="Imagem 28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38" y="374808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96" name="Imagem 28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246697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97" name="Imagem 2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4464050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98" name="Imagem 29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63" y="2711450"/>
            <a:ext cx="661987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99" name="Imagem 2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3554413"/>
            <a:ext cx="661987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0" name="Imagem 29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2924175"/>
            <a:ext cx="6604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1" name="Imagem 2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0" y="3516313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2" name="Imagem 2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3259138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3" name="Imagem 29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3" y="3173413"/>
            <a:ext cx="661987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4" name="Imagem 29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4616450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5" name="Imagem 29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4768850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6" name="Imagem 29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13" y="2913063"/>
            <a:ext cx="660400" cy="933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" name="Imagem 3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650" y="3179763"/>
            <a:ext cx="660400" cy="935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2" name="Picture 2" descr="http://1.bp.blogspot.com/-YqTCGa8612Q/TdD0RbxEtLI/AAAAAAAAAJk/WS7-oeM8WH0/s1600/img-th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3" y="3694113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3" name="Texto explicativo em elipse 302"/>
          <p:cNvSpPr/>
          <p:nvPr/>
        </p:nvSpPr>
        <p:spPr>
          <a:xfrm>
            <a:off x="5576888" y="3032125"/>
            <a:ext cx="2700337" cy="666750"/>
          </a:xfrm>
          <a:prstGeom prst="wedgeEllipseCallout">
            <a:avLst>
              <a:gd name="adj1" fmla="val -25"/>
              <a:gd name="adj2" fmla="val 7563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304" name="Espaço Reservado para Conteúdo 2"/>
          <p:cNvSpPr txBox="1">
            <a:spLocks/>
          </p:cNvSpPr>
          <p:nvPr/>
        </p:nvSpPr>
        <p:spPr bwMode="auto">
          <a:xfrm>
            <a:off x="6535738" y="3121025"/>
            <a:ext cx="1008062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 marL="685800" indent="-22860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pt-BR" altLang="pt-BR" sz="2800">
                <a:solidFill>
                  <a:schemeClr val="tx1"/>
                </a:solidFill>
              </a:rPr>
              <a:t>???</a:t>
            </a:r>
          </a:p>
        </p:txBody>
      </p:sp>
      <p:sp>
        <p:nvSpPr>
          <p:cNvPr id="305" name="Espaço Reservado para Número de Slide 30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43A7E620-A4AA-45D4-A8FC-8F0EE569C9A1}" type="slidenum">
              <a:rPr lang="pt-BR" altLang="pt-BR" smtClean="0"/>
              <a:pPr algn="r">
                <a:defRPr/>
              </a:pPr>
              <a:t>35</a:t>
            </a:fld>
            <a:endParaRPr lang="pt-BR" altLang="pt-BR" dirty="0"/>
          </a:p>
        </p:txBody>
      </p:sp>
      <p:sp>
        <p:nvSpPr>
          <p:cNvPr id="306" name="Text Box 1"/>
          <p:cNvSpPr txBox="1">
            <a:spLocks noChangeArrowheads="1"/>
          </p:cNvSpPr>
          <p:nvPr/>
        </p:nvSpPr>
        <p:spPr bwMode="auto">
          <a:xfrm>
            <a:off x="0" y="96838"/>
            <a:ext cx="9144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pt-BR" altLang="pt-BR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Objetivo /</a:t>
            </a:r>
          </a:p>
          <a:p>
            <a:pPr algn="ctr" eaLnBrk="1" hangingPunct="1">
              <a:buSzPct val="100000"/>
              <a:defRPr/>
            </a:pPr>
            <a:r>
              <a:rPr lang="pt-BR" altLang="pt-BR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Tarefa: Organizar Mais Objetos</a:t>
            </a:r>
          </a:p>
        </p:txBody>
      </p:sp>
    </p:spTree>
    <p:extLst>
      <p:ext uri="{BB962C8B-B14F-4D97-AF65-F5344CB8AC3E}">
        <p14:creationId xmlns:p14="http://schemas.microsoft.com/office/powerpoint/2010/main" val="55450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animBg="1"/>
      <p:bldP spid="30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1604963"/>
            <a:ext cx="6088062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Imagem 1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1884363"/>
            <a:ext cx="509588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" name="Imagem 1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5459413"/>
            <a:ext cx="546100" cy="773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" name="Imagem 1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75" y="1892300"/>
            <a:ext cx="509588" cy="722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" name="Imagem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588" y="6021388"/>
            <a:ext cx="546100" cy="773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Imagem 1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5727700"/>
            <a:ext cx="546100" cy="773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Imagem 1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5246688"/>
            <a:ext cx="546100" cy="773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Imagem 1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613" y="5449888"/>
            <a:ext cx="546100" cy="773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Imagem 1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5595938"/>
            <a:ext cx="546100" cy="773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Imagem 1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13" y="5773738"/>
            <a:ext cx="546100" cy="773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" name="Imagem 1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5915025"/>
            <a:ext cx="546100" cy="773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" name="Imagem 1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5859463"/>
            <a:ext cx="546100" cy="773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" name="Imagem 1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988" y="5665788"/>
            <a:ext cx="546100" cy="773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" name="Imagem 30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25" y="5445125"/>
            <a:ext cx="531813" cy="754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6" name="Imagem 30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5445125"/>
            <a:ext cx="531813" cy="754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" name="Imagem 30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5" y="5445125"/>
            <a:ext cx="533400" cy="754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" name="Imagem 30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5924550"/>
            <a:ext cx="546100" cy="773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" name="Imagem 30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350" y="5445125"/>
            <a:ext cx="531813" cy="754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" name="Imagem 30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5718175"/>
            <a:ext cx="546100" cy="773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1" name="Imagem 3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92300"/>
            <a:ext cx="509587" cy="722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2" name="Imagem 3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1892300"/>
            <a:ext cx="509587" cy="722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3" name="Imagem 3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50" y="1884363"/>
            <a:ext cx="509588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4" name="Imagem 3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5521325"/>
            <a:ext cx="546100" cy="773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5" name="Imagem 3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570538"/>
            <a:ext cx="546100" cy="773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6" name="Imagem 3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5240338"/>
            <a:ext cx="546100" cy="773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" name="Imagem 3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8" y="5335588"/>
            <a:ext cx="546100" cy="773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8" name="Imagem 3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00" y="5453063"/>
            <a:ext cx="546100" cy="773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9" name="Imagem 3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213" y="5335588"/>
            <a:ext cx="546100" cy="773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0" name="Imagem 3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5" y="5772150"/>
            <a:ext cx="546100" cy="773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" name="Imagem 3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88" y="5308600"/>
            <a:ext cx="546100" cy="773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" name="Imagem 3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5503863"/>
            <a:ext cx="546100" cy="773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3" name="Imagem 3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5511800"/>
            <a:ext cx="546100" cy="773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4" name="Imagem 3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0" y="5640388"/>
            <a:ext cx="546100" cy="773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5" name="Imagem 3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50" y="5788025"/>
            <a:ext cx="546100" cy="774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" name="Imagem 3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5835650"/>
            <a:ext cx="546100" cy="773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" name="Imagem 3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713" y="5702300"/>
            <a:ext cx="546100" cy="773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" name="Imagem 3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5453063"/>
            <a:ext cx="546100" cy="773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9" name="Imagem 3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63" y="5976938"/>
            <a:ext cx="546100" cy="773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0" name="Imagem 3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63" y="5670550"/>
            <a:ext cx="546100" cy="773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1" name="Imagem 3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13" y="5946775"/>
            <a:ext cx="546100" cy="773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2" name="Imagem 3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913" y="5922963"/>
            <a:ext cx="546100" cy="773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3" name="Imagem 3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13" y="5441950"/>
            <a:ext cx="546100" cy="773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4" name="Imagem 3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38" y="5727700"/>
            <a:ext cx="546100" cy="773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5" name="Imagem 3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50" y="5986463"/>
            <a:ext cx="546100" cy="773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6" name="Imagem 3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5" y="5780088"/>
            <a:ext cx="546100" cy="773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0" name="CaixaDeTexto 339"/>
          <p:cNvSpPr txBox="1">
            <a:spLocks noChangeArrowheads="1"/>
          </p:cNvSpPr>
          <p:nvPr/>
        </p:nvSpPr>
        <p:spPr bwMode="auto">
          <a:xfrm>
            <a:off x="7670800" y="4940300"/>
            <a:ext cx="917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pt-BR" altLang="pt-BR"/>
              <a:t>Jogadas</a:t>
            </a:r>
          </a:p>
        </p:txBody>
      </p:sp>
      <p:pic>
        <p:nvPicPr>
          <p:cNvPr id="337" name="Picture 4" descr="http://www.andafter.org/images/album/design-de-produto/Eu%20Compraria/controlador0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3" y="3238500"/>
            <a:ext cx="1700212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1" name="Picture 2" descr="http://fotosface.com.br/fotos/smile-sorrindo-1f70d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3163888"/>
            <a:ext cx="1404938" cy="140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2" name="Seta para a direita 341"/>
          <p:cNvSpPr/>
          <p:nvPr/>
        </p:nvSpPr>
        <p:spPr>
          <a:xfrm rot="16200000">
            <a:off x="7613650" y="2913063"/>
            <a:ext cx="744537" cy="287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23D30E6F-A546-4C93-AC88-1098F465F0A3}" type="slidenum">
              <a:rPr lang="pt-BR" altLang="pt-BR" smtClean="0"/>
              <a:pPr algn="r">
                <a:defRPr/>
              </a:pPr>
              <a:t>36</a:t>
            </a:fld>
            <a:endParaRPr lang="pt-BR" altLang="pt-BR" dirty="0"/>
          </a:p>
        </p:txBody>
      </p:sp>
      <p:sp>
        <p:nvSpPr>
          <p:cNvPr id="345" name="Text Box 1"/>
          <p:cNvSpPr txBox="1">
            <a:spLocks noChangeArrowheads="1"/>
          </p:cNvSpPr>
          <p:nvPr/>
        </p:nvSpPr>
        <p:spPr bwMode="auto">
          <a:xfrm>
            <a:off x="0" y="44450"/>
            <a:ext cx="9144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pt-BR" altLang="pt-BR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Objetivo /</a:t>
            </a:r>
          </a:p>
          <a:p>
            <a:pPr algn="ctr" eaLnBrk="1" hangingPunct="1">
              <a:buSzPct val="100000"/>
              <a:defRPr/>
            </a:pPr>
            <a:r>
              <a:rPr lang="pt-BR" altLang="pt-BR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Tarefa: Jogar</a:t>
            </a:r>
          </a:p>
        </p:txBody>
      </p:sp>
      <p:sp>
        <p:nvSpPr>
          <p:cNvPr id="56" name="Seta para a direita 55"/>
          <p:cNvSpPr/>
          <p:nvPr/>
        </p:nvSpPr>
        <p:spPr>
          <a:xfrm rot="5400000">
            <a:off x="7586663" y="4867275"/>
            <a:ext cx="744538" cy="28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cxnSp>
        <p:nvCxnSpPr>
          <p:cNvPr id="7" name="Conector de seta reta 6"/>
          <p:cNvCxnSpPr>
            <a:cxnSpLocks noChangeShapeType="1"/>
          </p:cNvCxnSpPr>
          <p:nvPr/>
        </p:nvCxnSpPr>
        <p:spPr bwMode="auto">
          <a:xfrm flipH="1" flipV="1">
            <a:off x="2925763" y="4638675"/>
            <a:ext cx="100012" cy="1089025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Conector de seta reta 10"/>
          <p:cNvCxnSpPr>
            <a:cxnSpLocks noChangeShapeType="1"/>
          </p:cNvCxnSpPr>
          <p:nvPr/>
        </p:nvCxnSpPr>
        <p:spPr bwMode="auto">
          <a:xfrm flipH="1" flipV="1">
            <a:off x="4298950" y="4437063"/>
            <a:ext cx="925513" cy="1374775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CaixaDeTexto 11"/>
          <p:cNvSpPr txBox="1">
            <a:spLocks noChangeArrowheads="1"/>
          </p:cNvSpPr>
          <p:nvPr/>
        </p:nvSpPr>
        <p:spPr bwMode="auto">
          <a:xfrm>
            <a:off x="7908925" y="2859088"/>
            <a:ext cx="774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pt-BR" altLang="pt-BR">
                <a:solidFill>
                  <a:schemeClr val="tx1"/>
                </a:solidFill>
              </a:rPr>
              <a:t>Matar</a:t>
            </a:r>
          </a:p>
        </p:txBody>
      </p:sp>
      <p:sp>
        <p:nvSpPr>
          <p:cNvPr id="66" name="CaixaDeTexto 65"/>
          <p:cNvSpPr txBox="1">
            <a:spLocks noChangeArrowheads="1"/>
          </p:cNvSpPr>
          <p:nvPr/>
        </p:nvSpPr>
        <p:spPr bwMode="auto">
          <a:xfrm>
            <a:off x="7888288" y="4856163"/>
            <a:ext cx="1277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altLang="pt-BR">
                <a:solidFill>
                  <a:schemeClr val="tx1"/>
                </a:solidFill>
              </a:rPr>
              <a:t>Não Matar</a:t>
            </a:r>
          </a:p>
        </p:txBody>
      </p:sp>
    </p:spTree>
    <p:extLst>
      <p:ext uri="{BB962C8B-B14F-4D97-AF65-F5344CB8AC3E}">
        <p14:creationId xmlns:p14="http://schemas.microsoft.com/office/powerpoint/2010/main" val="357599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342" grpId="0" animBg="1"/>
      <p:bldP spid="56" grpId="0" animBg="1"/>
      <p:bldP spid="12" grpId="0"/>
      <p:bldP spid="6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373A5A49-376A-4EAC-A0F7-DAB790C7A384}" type="slidenum">
              <a:rPr lang="pt-BR" altLang="pt-BR" smtClean="0"/>
              <a:pPr algn="r">
                <a:defRPr/>
              </a:pPr>
              <a:t>37</a:t>
            </a:fld>
            <a:endParaRPr lang="pt-BR" altLang="pt-BR"/>
          </a:p>
        </p:txBody>
      </p:sp>
      <p:sp>
        <p:nvSpPr>
          <p:cNvPr id="13315" name="Text Box 2"/>
          <p:cNvSpPr txBox="1">
            <a:spLocks noChangeArrowheads="1"/>
          </p:cNvSpPr>
          <p:nvPr/>
        </p:nvSpPr>
        <p:spPr bwMode="auto">
          <a:xfrm>
            <a:off x="438150" y="1519238"/>
            <a:ext cx="8229600" cy="94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spcBef>
                <a:spcPts val="700"/>
              </a:spcBef>
              <a:buClr>
                <a:srgbClr val="FF9900"/>
              </a:buClr>
              <a:buSzPct val="75000"/>
            </a:pPr>
            <a:r>
              <a:rPr lang="pt-BR" altLang="pt-BR" sz="2400"/>
              <a:t>Desenvolver um método de criação de jogos que, </a:t>
            </a:r>
          </a:p>
          <a:p>
            <a:pPr algn="ctr" eaLnBrk="1" hangingPunct="1">
              <a:spcBef>
                <a:spcPts val="700"/>
              </a:spcBef>
              <a:buClr>
                <a:srgbClr val="FF9900"/>
              </a:buClr>
              <a:buSzPct val="75000"/>
            </a:pPr>
            <a:r>
              <a:rPr lang="pt-BR" altLang="pt-BR" sz="2400"/>
              <a:t>“por trás dos panos”,</a:t>
            </a:r>
          </a:p>
          <a:p>
            <a:pPr algn="ctr" eaLnBrk="1" hangingPunct="1">
              <a:spcBef>
                <a:spcPts val="700"/>
              </a:spcBef>
              <a:buClr>
                <a:srgbClr val="FF9900"/>
              </a:buClr>
              <a:buSzPct val="75000"/>
            </a:pPr>
            <a:r>
              <a:rPr lang="pt-BR" altLang="pt-BR" sz="2400"/>
              <a:t> estimam similaridades entre observações.</a:t>
            </a:r>
          </a:p>
        </p:txBody>
      </p:sp>
      <p:sp>
        <p:nvSpPr>
          <p:cNvPr id="4" name="Elipse 3"/>
          <p:cNvSpPr>
            <a:spLocks noChangeArrowheads="1"/>
          </p:cNvSpPr>
          <p:nvPr/>
        </p:nvSpPr>
        <p:spPr bwMode="auto">
          <a:xfrm>
            <a:off x="1673225" y="5326063"/>
            <a:ext cx="1800225" cy="936625"/>
          </a:xfrm>
          <a:prstGeom prst="ellipse">
            <a:avLst/>
          </a:prstGeom>
          <a:solidFill>
            <a:srgbClr val="9BE2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11" name="Elipse 10"/>
          <p:cNvSpPr>
            <a:spLocks noChangeArrowheads="1"/>
          </p:cNvSpPr>
          <p:nvPr/>
        </p:nvSpPr>
        <p:spPr bwMode="auto">
          <a:xfrm>
            <a:off x="5795963" y="5326063"/>
            <a:ext cx="1800225" cy="936625"/>
          </a:xfrm>
          <a:prstGeom prst="ellipse">
            <a:avLst/>
          </a:prstGeom>
          <a:solidFill>
            <a:srgbClr val="9BE2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12" name="Elipse 11"/>
          <p:cNvSpPr>
            <a:spLocks noChangeArrowheads="1"/>
          </p:cNvSpPr>
          <p:nvPr/>
        </p:nvSpPr>
        <p:spPr bwMode="auto">
          <a:xfrm>
            <a:off x="3635375" y="3319463"/>
            <a:ext cx="1800225" cy="936625"/>
          </a:xfrm>
          <a:prstGeom prst="ellipse">
            <a:avLst/>
          </a:prstGeom>
          <a:solidFill>
            <a:srgbClr val="9BE2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7" name="Retângulo 6"/>
          <p:cNvSpPr>
            <a:spLocks noChangeArrowheads="1"/>
          </p:cNvSpPr>
          <p:nvPr/>
        </p:nvSpPr>
        <p:spPr bwMode="auto">
          <a:xfrm>
            <a:off x="1789113" y="5610225"/>
            <a:ext cx="1570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ts val="700"/>
              </a:spcBef>
              <a:buClr>
                <a:srgbClr val="FF9900"/>
              </a:buClr>
              <a:buSzPct val="75000"/>
            </a:pPr>
            <a:r>
              <a:rPr lang="pt-BR" altLang="pt-BR">
                <a:solidFill>
                  <a:srgbClr val="000000"/>
                </a:solidFill>
              </a:rPr>
              <a:t>Formalização</a:t>
            </a:r>
          </a:p>
        </p:txBody>
      </p: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4076700" y="3603625"/>
            <a:ext cx="954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ts val="700"/>
              </a:spcBef>
              <a:buClr>
                <a:srgbClr val="FF9900"/>
              </a:buClr>
              <a:buSzPct val="75000"/>
            </a:pPr>
            <a:r>
              <a:rPr lang="pt-BR" altLang="pt-BR">
                <a:solidFill>
                  <a:srgbClr val="000000"/>
                </a:solidFill>
              </a:rPr>
              <a:t>Método</a:t>
            </a:r>
          </a:p>
        </p:txBody>
      </p:sp>
      <p:sp>
        <p:nvSpPr>
          <p:cNvPr id="15" name="Retângulo 14"/>
          <p:cNvSpPr>
            <a:spLocks noChangeArrowheads="1"/>
          </p:cNvSpPr>
          <p:nvPr/>
        </p:nvSpPr>
        <p:spPr bwMode="auto">
          <a:xfrm>
            <a:off x="5899150" y="5607050"/>
            <a:ext cx="1593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ts val="700"/>
              </a:spcBef>
              <a:buClr>
                <a:srgbClr val="FF9900"/>
              </a:buClr>
              <a:buSzPct val="75000"/>
            </a:pPr>
            <a:r>
              <a:rPr lang="pt-BR" altLang="pt-BR">
                <a:solidFill>
                  <a:srgbClr val="000000"/>
                </a:solidFill>
              </a:rPr>
              <a:t>Experimentos</a:t>
            </a:r>
          </a:p>
        </p:txBody>
      </p:sp>
      <p:sp>
        <p:nvSpPr>
          <p:cNvPr id="16" name="Seta para a esquerda e para a direita 15"/>
          <p:cNvSpPr>
            <a:spLocks noChangeArrowheads="1"/>
          </p:cNvSpPr>
          <p:nvPr/>
        </p:nvSpPr>
        <p:spPr bwMode="auto">
          <a:xfrm rot="2737256">
            <a:off x="5438775" y="4687888"/>
            <a:ext cx="922337" cy="122238"/>
          </a:xfrm>
          <a:prstGeom prst="leftRightArrow">
            <a:avLst>
              <a:gd name="adj1" fmla="val 50000"/>
              <a:gd name="adj2" fmla="val 50408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1" name="Seta para a esquerda e para a direita 20"/>
          <p:cNvSpPr>
            <a:spLocks noChangeArrowheads="1"/>
          </p:cNvSpPr>
          <p:nvPr/>
        </p:nvSpPr>
        <p:spPr bwMode="auto">
          <a:xfrm rot="7425336">
            <a:off x="2742407" y="4731544"/>
            <a:ext cx="922337" cy="123825"/>
          </a:xfrm>
          <a:prstGeom prst="leftRightArrow">
            <a:avLst>
              <a:gd name="adj1" fmla="val 50000"/>
              <a:gd name="adj2" fmla="val 49762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2" name="Seta para a esquerda e para a direita 21"/>
          <p:cNvSpPr>
            <a:spLocks noChangeArrowheads="1"/>
          </p:cNvSpPr>
          <p:nvPr/>
        </p:nvSpPr>
        <p:spPr bwMode="auto">
          <a:xfrm rot="10800000">
            <a:off x="4129088" y="5854700"/>
            <a:ext cx="920750" cy="122238"/>
          </a:xfrm>
          <a:prstGeom prst="leftRightArrow">
            <a:avLst>
              <a:gd name="adj1" fmla="val 50000"/>
              <a:gd name="adj2" fmla="val 50321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3" name="Text Box 1"/>
          <p:cNvSpPr txBox="1">
            <a:spLocks noChangeArrowheads="1"/>
          </p:cNvSpPr>
          <p:nvPr/>
        </p:nvSpPr>
        <p:spPr bwMode="auto">
          <a:xfrm>
            <a:off x="0" y="96838"/>
            <a:ext cx="9144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pt-BR" altLang="pt-BR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Objetivo /</a:t>
            </a:r>
          </a:p>
          <a:p>
            <a:pPr algn="ctr" eaLnBrk="1" hangingPunct="1">
              <a:buSzPct val="100000"/>
              <a:defRPr/>
            </a:pPr>
            <a:r>
              <a:rPr lang="pt-BR" altLang="pt-BR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Objetivo Principal</a:t>
            </a:r>
          </a:p>
        </p:txBody>
      </p:sp>
    </p:spTree>
    <p:extLst>
      <p:ext uri="{BB962C8B-B14F-4D97-AF65-F5344CB8AC3E}">
        <p14:creationId xmlns:p14="http://schemas.microsoft.com/office/powerpoint/2010/main" val="9964119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7" grpId="0"/>
      <p:bldP spid="14" grpId="0"/>
      <p:bldP spid="15" grpId="0"/>
      <p:bldP spid="16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278A14C5-631D-4639-A931-28D623AA4872}" type="slidenum">
              <a:rPr lang="pt-BR" altLang="pt-BR" smtClean="0"/>
              <a:pPr algn="r">
                <a:defRPr/>
              </a:pPr>
              <a:t>38</a:t>
            </a:fld>
            <a:endParaRPr lang="pt-BR" altLang="pt-BR" dirty="0"/>
          </a:p>
        </p:txBody>
      </p:sp>
      <p:pic>
        <p:nvPicPr>
          <p:cNvPr id="19459" name="Picture 2" descr="http://www.menosfios.com/wp-content/uploads/2014/12/CAPTCH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3633788"/>
            <a:ext cx="2136775" cy="120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CaixaDeTexto 8"/>
          <p:cNvSpPr txBox="1">
            <a:spLocks noChangeArrowheads="1"/>
          </p:cNvSpPr>
          <p:nvPr/>
        </p:nvSpPr>
        <p:spPr bwMode="auto">
          <a:xfrm>
            <a:off x="611188" y="3060700"/>
            <a:ext cx="325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altLang="pt-BR" sz="2000">
                <a:solidFill>
                  <a:schemeClr val="tx1"/>
                </a:solidFill>
              </a:rPr>
              <a:t>O que está escrito?</a:t>
            </a:r>
          </a:p>
        </p:txBody>
      </p:sp>
      <p:pic>
        <p:nvPicPr>
          <p:cNvPr id="19461" name="Picture 4" descr="Resultado de imagem para processadores desenh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336800"/>
            <a:ext cx="10969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Seta para a direita 9"/>
          <p:cNvSpPr>
            <a:spLocks noChangeArrowheads="1"/>
          </p:cNvSpPr>
          <p:nvPr/>
        </p:nvSpPr>
        <p:spPr bwMode="auto">
          <a:xfrm rot="-1710736">
            <a:off x="3290888" y="3222625"/>
            <a:ext cx="719137" cy="144463"/>
          </a:xfrm>
          <a:prstGeom prst="rightArrow">
            <a:avLst>
              <a:gd name="adj1" fmla="val 50000"/>
              <a:gd name="adj2" fmla="val 49780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14" name="Seta para a direita 13"/>
          <p:cNvSpPr>
            <a:spLocks noChangeArrowheads="1"/>
          </p:cNvSpPr>
          <p:nvPr/>
        </p:nvSpPr>
        <p:spPr bwMode="auto">
          <a:xfrm rot="1447202">
            <a:off x="3144838" y="4768850"/>
            <a:ext cx="719137" cy="144463"/>
          </a:xfrm>
          <a:prstGeom prst="rightArrow">
            <a:avLst>
              <a:gd name="adj1" fmla="val 50000"/>
              <a:gd name="adj2" fmla="val 49780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88" y="4462463"/>
            <a:ext cx="1820862" cy="182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4" descr="Resultado de imagem para processadores desenh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88" y="2928938"/>
            <a:ext cx="10969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4" descr="Resultado de imagem para processadores desenh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75" y="1958975"/>
            <a:ext cx="10985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7" name="Seta para a direita 20"/>
          <p:cNvSpPr>
            <a:spLocks noChangeArrowheads="1"/>
          </p:cNvSpPr>
          <p:nvPr/>
        </p:nvSpPr>
        <p:spPr bwMode="auto">
          <a:xfrm rot="1176537">
            <a:off x="6362700" y="3222625"/>
            <a:ext cx="720725" cy="144463"/>
          </a:xfrm>
          <a:prstGeom prst="rightArrow">
            <a:avLst>
              <a:gd name="adj1" fmla="val 50000"/>
              <a:gd name="adj2" fmla="val 49890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19468" name="CaixaDeTexto 21"/>
          <p:cNvSpPr txBox="1">
            <a:spLocks noChangeArrowheads="1"/>
          </p:cNvSpPr>
          <p:nvPr/>
        </p:nvSpPr>
        <p:spPr bwMode="auto">
          <a:xfrm>
            <a:off x="7258050" y="3432175"/>
            <a:ext cx="11715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altLang="pt-BR" sz="2000">
                <a:solidFill>
                  <a:schemeClr val="tx1"/>
                </a:solidFill>
              </a:rPr>
              <a:t>????</a:t>
            </a:r>
          </a:p>
        </p:txBody>
      </p:sp>
      <p:sp>
        <p:nvSpPr>
          <p:cNvPr id="23" name="Seta para a direita 22"/>
          <p:cNvSpPr>
            <a:spLocks noChangeArrowheads="1"/>
          </p:cNvSpPr>
          <p:nvPr/>
        </p:nvSpPr>
        <p:spPr bwMode="auto">
          <a:xfrm rot="-1710736">
            <a:off x="5984875" y="4560888"/>
            <a:ext cx="944563" cy="149225"/>
          </a:xfrm>
          <a:prstGeom prst="rightArrow">
            <a:avLst>
              <a:gd name="adj1" fmla="val 50000"/>
              <a:gd name="adj2" fmla="val 50287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4" name="CaixaDeTexto 23"/>
          <p:cNvSpPr txBox="1">
            <a:spLocks noChangeArrowheads="1"/>
          </p:cNvSpPr>
          <p:nvPr/>
        </p:nvSpPr>
        <p:spPr bwMode="auto">
          <a:xfrm>
            <a:off x="7086600" y="4143375"/>
            <a:ext cx="1490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altLang="pt-BR" sz="2000">
                <a:solidFill>
                  <a:schemeClr val="tx1"/>
                </a:solidFill>
              </a:rPr>
              <a:t>CAPTCHA</a:t>
            </a:r>
          </a:p>
        </p:txBody>
      </p:sp>
      <p:sp>
        <p:nvSpPr>
          <p:cNvPr id="17" name="Multiplicar 16"/>
          <p:cNvSpPr/>
          <p:nvPr/>
        </p:nvSpPr>
        <p:spPr bwMode="auto">
          <a:xfrm>
            <a:off x="3263900" y="2586038"/>
            <a:ext cx="793750" cy="1398587"/>
          </a:xfrm>
          <a:prstGeom prst="mathMultiply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pt-BR"/>
          </a:p>
        </p:txBody>
      </p:sp>
      <p:sp>
        <p:nvSpPr>
          <p:cNvPr id="29" name="Text Box 1"/>
          <p:cNvSpPr txBox="1">
            <a:spLocks noChangeArrowheads="1"/>
          </p:cNvSpPr>
          <p:nvPr/>
        </p:nvSpPr>
        <p:spPr bwMode="auto">
          <a:xfrm>
            <a:off x="0" y="96838"/>
            <a:ext cx="9144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pt-BR" altLang="pt-BR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Conceitos Básicos / Computação Humana /</a:t>
            </a:r>
          </a:p>
          <a:p>
            <a:pPr algn="ctr" eaLnBrk="1" hangingPunct="1">
              <a:buSzPct val="100000"/>
              <a:defRPr/>
            </a:pPr>
            <a:r>
              <a:rPr lang="pt-BR" altLang="pt-BR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 que é Computação Humana?</a:t>
            </a:r>
          </a:p>
        </p:txBody>
      </p:sp>
      <p:sp>
        <p:nvSpPr>
          <p:cNvPr id="19473" name="Retângulo 2"/>
          <p:cNvSpPr>
            <a:spLocks noChangeArrowheads="1"/>
          </p:cNvSpPr>
          <p:nvPr/>
        </p:nvSpPr>
        <p:spPr bwMode="auto">
          <a:xfrm>
            <a:off x="611188" y="3530600"/>
            <a:ext cx="2232025" cy="12668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325874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733D0EF1-88C5-44B7-B540-EBA8A4AAA5D1}" type="slidenum">
              <a:rPr lang="pt-BR" altLang="pt-BR" smtClean="0"/>
              <a:pPr algn="r">
                <a:defRPr/>
              </a:pPr>
              <a:t>39</a:t>
            </a:fld>
            <a:endParaRPr lang="pt-BR" altLang="pt-BR" dirty="0"/>
          </a:p>
        </p:txBody>
      </p:sp>
      <p:sp>
        <p:nvSpPr>
          <p:cNvPr id="29" name="Text Box 1"/>
          <p:cNvSpPr txBox="1">
            <a:spLocks noChangeArrowheads="1"/>
          </p:cNvSpPr>
          <p:nvPr/>
        </p:nvSpPr>
        <p:spPr bwMode="auto">
          <a:xfrm>
            <a:off x="0" y="96838"/>
            <a:ext cx="9144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pt-BR" altLang="pt-BR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Conceitos Básicos / Computação Humana /</a:t>
            </a:r>
          </a:p>
          <a:p>
            <a:pPr algn="ctr" eaLnBrk="1" hangingPunct="1">
              <a:buSzPct val="100000"/>
              <a:defRPr/>
            </a:pPr>
            <a:r>
              <a:rPr lang="pt-BR" altLang="pt-BR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Como é Feita?</a:t>
            </a:r>
          </a:p>
        </p:txBody>
      </p:sp>
      <p:pic>
        <p:nvPicPr>
          <p:cNvPr id="21508" name="Picture 2" descr="The user interacts with an application written in code that runs on both electronic processors and human processor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8" y="2276475"/>
            <a:ext cx="764222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3"/>
          <p:cNvSpPr>
            <a:spLocks noChangeArrowheads="1"/>
          </p:cNvSpPr>
          <p:nvPr/>
        </p:nvSpPr>
        <p:spPr bwMode="auto">
          <a:xfrm>
            <a:off x="0" y="90488"/>
            <a:ext cx="0" cy="2762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GB" altLang="pt-BR"/>
          </a:p>
        </p:txBody>
      </p:sp>
    </p:spTree>
    <p:extLst>
      <p:ext uri="{BB962C8B-B14F-4D97-AF65-F5344CB8AC3E}">
        <p14:creationId xmlns:p14="http://schemas.microsoft.com/office/powerpoint/2010/main" val="9544086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4</a:t>
            </a:fld>
            <a:endParaRPr lang="pt-BR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27507499"/>
              </p:ext>
            </p:extLst>
          </p:nvPr>
        </p:nvGraphicFramePr>
        <p:xfrm>
          <a:off x="-67656" y="-61099"/>
          <a:ext cx="8857429" cy="6041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175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0"/>
          </p:nvPr>
        </p:nvSpPr>
        <p:spPr>
          <a:xfrm>
            <a:off x="6577013" y="6299200"/>
            <a:ext cx="2130425" cy="454025"/>
          </a:xfrm>
        </p:spPr>
        <p:txBody>
          <a:bodyPr/>
          <a:lstStyle/>
          <a:p>
            <a:pPr algn="r">
              <a:defRPr/>
            </a:pPr>
            <a:fld id="{0D8CA297-4C48-4905-8487-2DB45CE679F9}" type="slidenum">
              <a:rPr lang="pt-BR" altLang="pt-BR" smtClean="0"/>
              <a:pPr algn="r">
                <a:defRPr/>
              </a:pPr>
              <a:t>40</a:t>
            </a:fld>
            <a:endParaRPr lang="pt-BR" altLang="pt-BR" dirty="0"/>
          </a:p>
        </p:txBody>
      </p:sp>
      <p:sp>
        <p:nvSpPr>
          <p:cNvPr id="29" name="Text Box 1"/>
          <p:cNvSpPr txBox="1">
            <a:spLocks noChangeArrowheads="1"/>
          </p:cNvSpPr>
          <p:nvPr/>
        </p:nvSpPr>
        <p:spPr bwMode="auto">
          <a:xfrm>
            <a:off x="0" y="96838"/>
            <a:ext cx="9144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pt-BR" altLang="pt-BR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Conceitos Básicos / Computação Humana /</a:t>
            </a:r>
          </a:p>
          <a:p>
            <a:pPr algn="ctr" eaLnBrk="1" hangingPunct="1">
              <a:buSzPct val="100000"/>
              <a:defRPr/>
            </a:pPr>
            <a:r>
              <a:rPr lang="pt-BR" altLang="pt-BR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Pilares da Computação Humana</a:t>
            </a:r>
          </a:p>
        </p:txBody>
      </p:sp>
      <p:sp>
        <p:nvSpPr>
          <p:cNvPr id="23556" name="Rectangle 3"/>
          <p:cNvSpPr>
            <a:spLocks noChangeArrowheads="1"/>
          </p:cNvSpPr>
          <p:nvPr/>
        </p:nvSpPr>
        <p:spPr bwMode="auto">
          <a:xfrm>
            <a:off x="0" y="90488"/>
            <a:ext cx="0" cy="2762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GB" altLang="pt-BR"/>
          </a:p>
        </p:txBody>
      </p:sp>
      <p:sp>
        <p:nvSpPr>
          <p:cNvPr id="23557" name="Elipse 8"/>
          <p:cNvSpPr>
            <a:spLocks noChangeArrowheads="1"/>
          </p:cNvSpPr>
          <p:nvPr/>
        </p:nvSpPr>
        <p:spPr bwMode="auto">
          <a:xfrm>
            <a:off x="71438" y="3446463"/>
            <a:ext cx="3184525" cy="1222375"/>
          </a:xfrm>
          <a:prstGeom prst="ellipse">
            <a:avLst/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 sz="2000"/>
          </a:p>
        </p:txBody>
      </p:sp>
      <p:sp>
        <p:nvSpPr>
          <p:cNvPr id="23558" name="Retângulo 9"/>
          <p:cNvSpPr>
            <a:spLocks noChangeArrowheads="1"/>
          </p:cNvSpPr>
          <p:nvPr/>
        </p:nvSpPr>
        <p:spPr bwMode="auto">
          <a:xfrm>
            <a:off x="376238" y="3857625"/>
            <a:ext cx="2678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ts val="700"/>
              </a:spcBef>
              <a:buClr>
                <a:srgbClr val="FF9900"/>
              </a:buClr>
              <a:buSzPct val="75000"/>
            </a:pPr>
            <a:r>
              <a:rPr lang="pt-BR" altLang="pt-BR" sz="2000"/>
              <a:t>Computação Humana</a:t>
            </a:r>
          </a:p>
        </p:txBody>
      </p:sp>
      <p:sp>
        <p:nvSpPr>
          <p:cNvPr id="12" name="Elipse 11"/>
          <p:cNvSpPr>
            <a:spLocks noChangeArrowheads="1"/>
          </p:cNvSpPr>
          <p:nvPr/>
        </p:nvSpPr>
        <p:spPr bwMode="auto">
          <a:xfrm>
            <a:off x="3803650" y="1871663"/>
            <a:ext cx="1831975" cy="517525"/>
          </a:xfrm>
          <a:prstGeom prst="ellipse">
            <a:avLst/>
          </a:prstGeom>
          <a:solidFill>
            <a:srgbClr val="9FE4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 sz="2000"/>
          </a:p>
        </p:txBody>
      </p:sp>
      <p:sp>
        <p:nvSpPr>
          <p:cNvPr id="13" name="Retângulo 12"/>
          <p:cNvSpPr>
            <a:spLocks noChangeArrowheads="1"/>
          </p:cNvSpPr>
          <p:nvPr/>
        </p:nvSpPr>
        <p:spPr bwMode="auto">
          <a:xfrm>
            <a:off x="4049713" y="1930400"/>
            <a:ext cx="1352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ts val="700"/>
              </a:spcBef>
              <a:buClr>
                <a:srgbClr val="FF9900"/>
              </a:buClr>
              <a:buSzPct val="75000"/>
            </a:pPr>
            <a:r>
              <a:rPr lang="pt-BR" altLang="pt-BR" sz="2000">
                <a:solidFill>
                  <a:srgbClr val="000000"/>
                </a:solidFill>
              </a:rPr>
              <a:t>Motivação</a:t>
            </a:r>
          </a:p>
        </p:txBody>
      </p:sp>
      <p:sp>
        <p:nvSpPr>
          <p:cNvPr id="14" name="Elipse 13"/>
          <p:cNvSpPr>
            <a:spLocks noChangeArrowheads="1"/>
          </p:cNvSpPr>
          <p:nvPr/>
        </p:nvSpPr>
        <p:spPr bwMode="auto">
          <a:xfrm>
            <a:off x="3736975" y="3276600"/>
            <a:ext cx="1944688" cy="900113"/>
          </a:xfrm>
          <a:prstGeom prst="ellipse">
            <a:avLst/>
          </a:prstGeom>
          <a:solidFill>
            <a:srgbClr val="9FE4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 sz="2000"/>
          </a:p>
        </p:txBody>
      </p:sp>
      <p:sp>
        <p:nvSpPr>
          <p:cNvPr id="15" name="Retângulo 14"/>
          <p:cNvSpPr>
            <a:spLocks noChangeArrowheads="1"/>
          </p:cNvSpPr>
          <p:nvPr/>
        </p:nvSpPr>
        <p:spPr bwMode="auto">
          <a:xfrm>
            <a:off x="3952875" y="3340100"/>
            <a:ext cx="158115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ts val="700"/>
              </a:spcBef>
              <a:buClr>
                <a:srgbClr val="FF9900"/>
              </a:buClr>
              <a:buSzPct val="75000"/>
            </a:pPr>
            <a:r>
              <a:rPr lang="pt-BR" altLang="pt-BR" sz="2000">
                <a:solidFill>
                  <a:srgbClr val="000000"/>
                </a:solidFill>
              </a:rPr>
              <a:t>Controle de </a:t>
            </a:r>
          </a:p>
          <a:p>
            <a:pPr algn="ctr" eaLnBrk="1" hangingPunct="1">
              <a:spcBef>
                <a:spcPts val="700"/>
              </a:spcBef>
              <a:buClr>
                <a:srgbClr val="FF9900"/>
              </a:buClr>
              <a:buSzPct val="75000"/>
            </a:pPr>
            <a:r>
              <a:rPr lang="pt-BR" altLang="pt-BR" sz="2000">
                <a:solidFill>
                  <a:srgbClr val="000000"/>
                </a:solidFill>
              </a:rPr>
              <a:t>Qualidade</a:t>
            </a:r>
          </a:p>
        </p:txBody>
      </p:sp>
      <p:sp>
        <p:nvSpPr>
          <p:cNvPr id="16" name="Elipse 15"/>
          <p:cNvSpPr>
            <a:spLocks noChangeArrowheads="1"/>
          </p:cNvSpPr>
          <p:nvPr/>
        </p:nvSpPr>
        <p:spPr bwMode="auto">
          <a:xfrm>
            <a:off x="3736975" y="4621213"/>
            <a:ext cx="1898650" cy="939800"/>
          </a:xfrm>
          <a:prstGeom prst="ellipse">
            <a:avLst/>
          </a:prstGeom>
          <a:solidFill>
            <a:srgbClr val="9FE4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 sz="2000"/>
          </a:p>
        </p:txBody>
      </p:sp>
      <p:sp>
        <p:nvSpPr>
          <p:cNvPr id="17" name="Retângulo 16"/>
          <p:cNvSpPr>
            <a:spLocks noChangeArrowheads="1"/>
          </p:cNvSpPr>
          <p:nvPr/>
        </p:nvSpPr>
        <p:spPr bwMode="auto">
          <a:xfrm>
            <a:off x="3830638" y="4708525"/>
            <a:ext cx="1851025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ts val="700"/>
              </a:spcBef>
              <a:buClr>
                <a:srgbClr val="FF9900"/>
              </a:buClr>
              <a:buSzPct val="75000"/>
            </a:pPr>
            <a:r>
              <a:rPr lang="pt-BR" altLang="pt-BR" sz="2000">
                <a:solidFill>
                  <a:srgbClr val="000000"/>
                </a:solidFill>
              </a:rPr>
              <a:t>Agregação de </a:t>
            </a:r>
          </a:p>
          <a:p>
            <a:pPr algn="ctr" eaLnBrk="1" hangingPunct="1">
              <a:spcBef>
                <a:spcPts val="700"/>
              </a:spcBef>
              <a:buClr>
                <a:srgbClr val="FF9900"/>
              </a:buClr>
              <a:buSzPct val="75000"/>
            </a:pPr>
            <a:r>
              <a:rPr lang="pt-BR" altLang="pt-BR" sz="2000">
                <a:solidFill>
                  <a:srgbClr val="000000"/>
                </a:solidFill>
              </a:rPr>
              <a:t>Resultados</a:t>
            </a:r>
          </a:p>
        </p:txBody>
      </p:sp>
      <p:sp>
        <p:nvSpPr>
          <p:cNvPr id="18" name="Elipse 17"/>
          <p:cNvSpPr>
            <a:spLocks noChangeArrowheads="1"/>
          </p:cNvSpPr>
          <p:nvPr/>
        </p:nvSpPr>
        <p:spPr bwMode="auto">
          <a:xfrm>
            <a:off x="3706813" y="5815013"/>
            <a:ext cx="2030412" cy="938212"/>
          </a:xfrm>
          <a:prstGeom prst="ellipse">
            <a:avLst/>
          </a:prstGeom>
          <a:solidFill>
            <a:srgbClr val="9FE4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 sz="2000"/>
          </a:p>
        </p:txBody>
      </p:sp>
      <p:sp>
        <p:nvSpPr>
          <p:cNvPr id="19" name="Retângulo 18"/>
          <p:cNvSpPr>
            <a:spLocks noChangeArrowheads="1"/>
          </p:cNvSpPr>
          <p:nvPr/>
        </p:nvSpPr>
        <p:spPr bwMode="auto">
          <a:xfrm>
            <a:off x="3935413" y="5884863"/>
            <a:ext cx="1598612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ts val="700"/>
              </a:spcBef>
              <a:buClr>
                <a:srgbClr val="FF9900"/>
              </a:buClr>
              <a:buSzPct val="75000"/>
            </a:pPr>
            <a:r>
              <a:rPr lang="pt-BR" altLang="pt-BR" sz="2000">
                <a:solidFill>
                  <a:srgbClr val="000000"/>
                </a:solidFill>
              </a:rPr>
              <a:t>Habilidades </a:t>
            </a:r>
          </a:p>
          <a:p>
            <a:pPr algn="ctr" eaLnBrk="1" hangingPunct="1">
              <a:spcBef>
                <a:spcPts val="700"/>
              </a:spcBef>
              <a:buClr>
                <a:srgbClr val="FF9900"/>
              </a:buClr>
              <a:buSzPct val="75000"/>
            </a:pPr>
            <a:r>
              <a:rPr lang="pt-BR" altLang="pt-BR" sz="2000">
                <a:solidFill>
                  <a:srgbClr val="000000"/>
                </a:solidFill>
              </a:rPr>
              <a:t>Específicas</a:t>
            </a:r>
          </a:p>
        </p:txBody>
      </p:sp>
      <p:sp>
        <p:nvSpPr>
          <p:cNvPr id="46080" name="CaixaDeTexto 46079"/>
          <p:cNvSpPr txBox="1"/>
          <p:nvPr/>
        </p:nvSpPr>
        <p:spPr>
          <a:xfrm>
            <a:off x="5830888" y="1493838"/>
            <a:ext cx="3198812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chemeClr val="tx1"/>
                </a:solidFill>
                <a:latin typeface="+mn-lt"/>
              </a:rPr>
              <a:t>Pagamento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chemeClr val="tx1"/>
                </a:solidFill>
                <a:latin typeface="+mn-lt"/>
              </a:rPr>
              <a:t>Altruísmo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chemeClr val="tx1"/>
                </a:solidFill>
                <a:latin typeface="+mn-lt"/>
              </a:rPr>
              <a:t>Diversão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chemeClr val="tx1"/>
                </a:solidFill>
                <a:latin typeface="+mn-lt"/>
              </a:rPr>
              <a:t>Trabalho implícito</a:t>
            </a:r>
          </a:p>
        </p:txBody>
      </p:sp>
      <p:sp>
        <p:nvSpPr>
          <p:cNvPr id="99" name="CaixaDeTexto 98"/>
          <p:cNvSpPr txBox="1"/>
          <p:nvPr/>
        </p:nvSpPr>
        <p:spPr>
          <a:xfrm>
            <a:off x="5876925" y="4702175"/>
            <a:ext cx="3198813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chemeClr val="tx1"/>
                </a:solidFill>
                <a:latin typeface="+mn-lt"/>
              </a:rPr>
              <a:t>Coleção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chemeClr val="tx1"/>
                </a:solidFill>
                <a:latin typeface="+mn-lt"/>
              </a:rPr>
              <a:t>Processo estatístico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chemeClr val="tx1"/>
                </a:solidFill>
                <a:latin typeface="+mn-lt"/>
              </a:rPr>
              <a:t>Aprimoramento iterativo</a:t>
            </a:r>
          </a:p>
        </p:txBody>
      </p:sp>
      <p:sp>
        <p:nvSpPr>
          <p:cNvPr id="120" name="CaixaDeTexto 119"/>
          <p:cNvSpPr txBox="1"/>
          <p:nvPr/>
        </p:nvSpPr>
        <p:spPr>
          <a:xfrm>
            <a:off x="5857875" y="3100388"/>
            <a:ext cx="3330575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chemeClr val="tx1"/>
                </a:solidFill>
                <a:latin typeface="+mn-lt"/>
              </a:rPr>
              <a:t>Concordância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chemeClr val="tx1"/>
                </a:solidFill>
                <a:latin typeface="+mn-lt"/>
              </a:rPr>
              <a:t>Votação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chemeClr val="tx1"/>
                </a:solidFill>
                <a:latin typeface="+mn-lt"/>
              </a:rPr>
              <a:t>Dificultar a trapaça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chemeClr val="tx1"/>
                </a:solidFill>
                <a:latin typeface="+mn-lt"/>
              </a:rPr>
              <a:t>Revisão de um especialista</a:t>
            </a:r>
          </a:p>
        </p:txBody>
      </p:sp>
      <p:sp>
        <p:nvSpPr>
          <p:cNvPr id="46138" name="Chave esquerda 46137"/>
          <p:cNvSpPr>
            <a:spLocks/>
          </p:cNvSpPr>
          <p:nvPr/>
        </p:nvSpPr>
        <p:spPr bwMode="auto">
          <a:xfrm>
            <a:off x="5688013" y="1431925"/>
            <a:ext cx="293687" cy="1300163"/>
          </a:xfrm>
          <a:prstGeom prst="leftBrace">
            <a:avLst>
              <a:gd name="adj1" fmla="val 8342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126" name="Chave esquerda 125"/>
          <p:cNvSpPr>
            <a:spLocks/>
          </p:cNvSpPr>
          <p:nvPr/>
        </p:nvSpPr>
        <p:spPr bwMode="auto">
          <a:xfrm>
            <a:off x="5694363" y="3025775"/>
            <a:ext cx="287337" cy="1382713"/>
          </a:xfrm>
          <a:prstGeom prst="leftBrace">
            <a:avLst>
              <a:gd name="adj1" fmla="val 8354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129" name="Chave esquerda 128"/>
          <p:cNvSpPr>
            <a:spLocks/>
          </p:cNvSpPr>
          <p:nvPr/>
        </p:nvSpPr>
        <p:spPr bwMode="auto">
          <a:xfrm>
            <a:off x="5651500" y="4581525"/>
            <a:ext cx="366713" cy="1101725"/>
          </a:xfrm>
          <a:prstGeom prst="leftBrace">
            <a:avLst>
              <a:gd name="adj1" fmla="val 8331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5" name="Chave esquerda 34"/>
          <p:cNvSpPr>
            <a:spLocks/>
          </p:cNvSpPr>
          <p:nvPr/>
        </p:nvSpPr>
        <p:spPr bwMode="auto">
          <a:xfrm>
            <a:off x="3324225" y="1597025"/>
            <a:ext cx="325438" cy="5156200"/>
          </a:xfrm>
          <a:prstGeom prst="leftBrace">
            <a:avLst>
              <a:gd name="adj1" fmla="val 8362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2" name="Chave esquerda 21"/>
          <p:cNvSpPr>
            <a:spLocks/>
          </p:cNvSpPr>
          <p:nvPr/>
        </p:nvSpPr>
        <p:spPr bwMode="auto">
          <a:xfrm>
            <a:off x="5765800" y="6091238"/>
            <a:ext cx="403225" cy="477837"/>
          </a:xfrm>
          <a:prstGeom prst="leftBrace">
            <a:avLst>
              <a:gd name="adj1" fmla="val 8323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5991225" y="6145213"/>
            <a:ext cx="3198813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chemeClr val="tx1"/>
                </a:solidFill>
                <a:latin typeface="+mn-lt"/>
              </a:rPr>
              <a:t>Tradução de textos</a:t>
            </a:r>
          </a:p>
        </p:txBody>
      </p:sp>
    </p:spTree>
    <p:extLst>
      <p:ext uri="{BB962C8B-B14F-4D97-AF65-F5344CB8AC3E}">
        <p14:creationId xmlns:p14="http://schemas.microsoft.com/office/powerpoint/2010/main" val="694340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46080" grpId="0"/>
      <p:bldP spid="99" grpId="0"/>
      <p:bldP spid="120" grpId="0"/>
      <p:bldP spid="46138" grpId="0" animBg="1"/>
      <p:bldP spid="126" grpId="0" animBg="1"/>
      <p:bldP spid="129" grpId="0" animBg="1"/>
      <p:bldP spid="35" grpId="0" animBg="1"/>
      <p:bldP spid="22" grpId="0" animBg="1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0"/>
          </p:nvPr>
        </p:nvSpPr>
        <p:spPr>
          <a:xfrm>
            <a:off x="6577013" y="6299200"/>
            <a:ext cx="2130425" cy="454025"/>
          </a:xfrm>
        </p:spPr>
        <p:txBody>
          <a:bodyPr/>
          <a:lstStyle/>
          <a:p>
            <a:pPr algn="r">
              <a:defRPr/>
            </a:pPr>
            <a:fld id="{B4825882-A356-4991-82AB-1D6593D2AD6B}" type="slidenum">
              <a:rPr lang="pt-BR" altLang="pt-BR" smtClean="0"/>
              <a:pPr algn="r">
                <a:defRPr/>
              </a:pPr>
              <a:t>41</a:t>
            </a:fld>
            <a:endParaRPr lang="pt-BR" altLang="pt-BR" dirty="0"/>
          </a:p>
        </p:txBody>
      </p:sp>
      <p:sp>
        <p:nvSpPr>
          <p:cNvPr id="29" name="Text Box 1"/>
          <p:cNvSpPr txBox="1">
            <a:spLocks noChangeArrowheads="1"/>
          </p:cNvSpPr>
          <p:nvPr/>
        </p:nvSpPr>
        <p:spPr bwMode="auto">
          <a:xfrm>
            <a:off x="0" y="96838"/>
            <a:ext cx="9144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pt-BR" altLang="pt-BR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Conceitos Básicos / Computação Humana /</a:t>
            </a:r>
          </a:p>
          <a:p>
            <a:pPr algn="ctr" eaLnBrk="1" hangingPunct="1">
              <a:buSzPct val="100000"/>
              <a:defRPr/>
            </a:pPr>
            <a:r>
              <a:rPr lang="pt-BR" altLang="pt-BR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Exemplo: </a:t>
            </a:r>
            <a:r>
              <a:rPr lang="pt-BR" altLang="pt-BR" sz="3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reCAPTCHA</a:t>
            </a:r>
            <a:endParaRPr lang="pt-BR" altLang="pt-BR" sz="36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604" name="Rectangle 3"/>
          <p:cNvSpPr>
            <a:spLocks noChangeArrowheads="1"/>
          </p:cNvSpPr>
          <p:nvPr/>
        </p:nvSpPr>
        <p:spPr bwMode="auto">
          <a:xfrm>
            <a:off x="0" y="90488"/>
            <a:ext cx="0" cy="2762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GB" altLang="pt-BR"/>
          </a:p>
        </p:txBody>
      </p:sp>
      <p:pic>
        <p:nvPicPr>
          <p:cNvPr id="25605" name="Imagem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844675"/>
            <a:ext cx="4897437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1330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94CAAF18-3D8A-41ED-80EB-4BF6852E2DAE}" type="slidenum">
              <a:rPr lang="pt-BR" altLang="pt-BR" smtClean="0"/>
              <a:pPr algn="r">
                <a:defRPr/>
              </a:pPr>
              <a:t>42</a:t>
            </a:fld>
            <a:endParaRPr lang="pt-BR" altLang="pt-BR" dirty="0"/>
          </a:p>
        </p:txBody>
      </p:sp>
      <p:sp>
        <p:nvSpPr>
          <p:cNvPr id="29" name="Text Box 1"/>
          <p:cNvSpPr txBox="1">
            <a:spLocks noChangeArrowheads="1"/>
          </p:cNvSpPr>
          <p:nvPr/>
        </p:nvSpPr>
        <p:spPr bwMode="auto">
          <a:xfrm>
            <a:off x="0" y="96838"/>
            <a:ext cx="9144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pt-BR" altLang="pt-BR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Formalização / </a:t>
            </a:r>
          </a:p>
          <a:p>
            <a:pPr algn="ctr" eaLnBrk="1" hangingPunct="1">
              <a:buSzPct val="100000"/>
              <a:defRPr/>
            </a:pPr>
            <a:r>
              <a:rPr lang="pt-BR" altLang="pt-BR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Principal Conceito</a:t>
            </a:r>
          </a:p>
        </p:txBody>
      </p:sp>
      <p:sp>
        <p:nvSpPr>
          <p:cNvPr id="43012" name="Elipse 2"/>
          <p:cNvSpPr>
            <a:spLocks noChangeArrowheads="1"/>
          </p:cNvSpPr>
          <p:nvPr/>
        </p:nvSpPr>
        <p:spPr bwMode="auto">
          <a:xfrm>
            <a:off x="755650" y="2230438"/>
            <a:ext cx="3168650" cy="3024187"/>
          </a:xfrm>
          <a:prstGeom prst="ellipse">
            <a:avLst/>
          </a:prstGeom>
          <a:solidFill>
            <a:srgbClr val="F8565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3013" name="Elipse 17"/>
          <p:cNvSpPr>
            <a:spLocks noChangeArrowheads="1"/>
          </p:cNvSpPr>
          <p:nvPr/>
        </p:nvSpPr>
        <p:spPr bwMode="auto">
          <a:xfrm>
            <a:off x="5219700" y="2230438"/>
            <a:ext cx="3168650" cy="3024187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3014" name="CaixaDeTexto 3"/>
          <p:cNvSpPr txBox="1">
            <a:spLocks noChangeArrowheads="1"/>
          </p:cNvSpPr>
          <p:nvPr/>
        </p:nvSpPr>
        <p:spPr bwMode="auto">
          <a:xfrm>
            <a:off x="930275" y="3460750"/>
            <a:ext cx="2881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altLang="pt-BR" sz="2400" b="1"/>
              <a:t>Mundo dos Dados</a:t>
            </a:r>
            <a:endParaRPr lang="pt-BR" altLang="pt-BR" b="1"/>
          </a:p>
        </p:txBody>
      </p:sp>
      <p:sp>
        <p:nvSpPr>
          <p:cNvPr id="43015" name="CaixaDeTexto 19"/>
          <p:cNvSpPr txBox="1">
            <a:spLocks noChangeArrowheads="1"/>
          </p:cNvSpPr>
          <p:nvPr/>
        </p:nvSpPr>
        <p:spPr bwMode="auto">
          <a:xfrm>
            <a:off x="5580063" y="3460750"/>
            <a:ext cx="2447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2400" b="1"/>
              <a:t>Mundo do Jogo</a:t>
            </a:r>
            <a:endParaRPr lang="pt-BR" altLang="pt-BR" b="1"/>
          </a:p>
        </p:txBody>
      </p:sp>
      <p:sp>
        <p:nvSpPr>
          <p:cNvPr id="5" name="CaixaDeTexto 4"/>
          <p:cNvSpPr txBox="1">
            <a:spLocks noChangeArrowheads="1"/>
          </p:cNvSpPr>
          <p:nvPr/>
        </p:nvSpPr>
        <p:spPr bwMode="auto">
          <a:xfrm>
            <a:off x="1106488" y="4037013"/>
            <a:ext cx="25288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>
                <a:solidFill>
                  <a:srgbClr val="FDDEDB"/>
                </a:solidFill>
              </a:rPr>
              <a:t>Resolver o problema</a:t>
            </a:r>
          </a:p>
        </p:txBody>
      </p:sp>
      <p:sp>
        <p:nvSpPr>
          <p:cNvPr id="22" name="CaixaDeTexto 21"/>
          <p:cNvSpPr txBox="1">
            <a:spLocks noChangeArrowheads="1"/>
          </p:cNvSpPr>
          <p:nvPr/>
        </p:nvSpPr>
        <p:spPr bwMode="auto">
          <a:xfrm>
            <a:off x="5413375" y="4037013"/>
            <a:ext cx="2782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>
                <a:solidFill>
                  <a:srgbClr val="FDDEDB"/>
                </a:solidFill>
              </a:rPr>
              <a:t>Divertir o jogador</a:t>
            </a:r>
          </a:p>
        </p:txBody>
      </p:sp>
      <p:sp>
        <p:nvSpPr>
          <p:cNvPr id="8" name="Seta em curva para baixo 7"/>
          <p:cNvSpPr>
            <a:spLocks noChangeArrowheads="1"/>
          </p:cNvSpPr>
          <p:nvPr/>
        </p:nvSpPr>
        <p:spPr bwMode="auto">
          <a:xfrm>
            <a:off x="3673475" y="2154238"/>
            <a:ext cx="1849438" cy="477837"/>
          </a:xfrm>
          <a:prstGeom prst="curvedDownArrow">
            <a:avLst>
              <a:gd name="adj1" fmla="val 20553"/>
              <a:gd name="adj2" fmla="val 85526"/>
              <a:gd name="adj3" fmla="val 56847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" name="Seta em curva para baixo 26"/>
          <p:cNvSpPr>
            <a:spLocks noChangeArrowheads="1"/>
          </p:cNvSpPr>
          <p:nvPr/>
        </p:nvSpPr>
        <p:spPr bwMode="auto">
          <a:xfrm rot="10800000">
            <a:off x="3514725" y="4916488"/>
            <a:ext cx="1849438" cy="479425"/>
          </a:xfrm>
          <a:prstGeom prst="curvedDownArrow">
            <a:avLst>
              <a:gd name="adj1" fmla="val 20485"/>
              <a:gd name="adj2" fmla="val 85243"/>
              <a:gd name="adj3" fmla="val 56847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371301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  <p:bldP spid="8" grpId="0" animBg="1"/>
      <p:bldP spid="2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3C23F031-6B4A-4767-BFEC-ABCA74ACB0E6}" type="slidenum">
              <a:rPr lang="pt-BR" altLang="pt-BR" smtClean="0"/>
              <a:pPr algn="r">
                <a:defRPr/>
              </a:pPr>
              <a:t>43</a:t>
            </a:fld>
            <a:endParaRPr lang="pt-BR" altLang="pt-BR" dirty="0"/>
          </a:p>
        </p:txBody>
      </p:sp>
      <p:sp>
        <p:nvSpPr>
          <p:cNvPr id="29" name="Text Box 1"/>
          <p:cNvSpPr txBox="1">
            <a:spLocks noChangeArrowheads="1"/>
          </p:cNvSpPr>
          <p:nvPr/>
        </p:nvSpPr>
        <p:spPr bwMode="auto">
          <a:xfrm>
            <a:off x="0" y="96838"/>
            <a:ext cx="9144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pt-BR" altLang="pt-BR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Formalização / </a:t>
            </a:r>
          </a:p>
          <a:p>
            <a:pPr algn="ctr" eaLnBrk="1" hangingPunct="1">
              <a:buSzPct val="100000"/>
              <a:defRPr/>
            </a:pPr>
            <a:r>
              <a:rPr lang="pt-BR" altLang="pt-BR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Gabarito</a:t>
            </a:r>
          </a:p>
        </p:txBody>
      </p:sp>
      <p:pic>
        <p:nvPicPr>
          <p:cNvPr id="53252" name="Imagem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44675"/>
            <a:ext cx="78994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17442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2AB55354-D6A5-45F6-BA01-67A5C0FE00B9}" type="slidenum">
              <a:rPr lang="pt-BR" altLang="pt-BR" smtClean="0"/>
              <a:pPr algn="r">
                <a:defRPr/>
              </a:pPr>
              <a:t>44</a:t>
            </a:fld>
            <a:endParaRPr lang="pt-BR" altLang="pt-BR" dirty="0"/>
          </a:p>
        </p:txBody>
      </p:sp>
      <p:sp>
        <p:nvSpPr>
          <p:cNvPr id="29" name="Text Box 1"/>
          <p:cNvSpPr txBox="1">
            <a:spLocks noChangeArrowheads="1"/>
          </p:cNvSpPr>
          <p:nvPr/>
        </p:nvSpPr>
        <p:spPr bwMode="auto">
          <a:xfrm>
            <a:off x="0" y="96838"/>
            <a:ext cx="9144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pt-BR" altLang="pt-BR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Método / </a:t>
            </a:r>
          </a:p>
          <a:p>
            <a:pPr algn="ctr" eaLnBrk="1" hangingPunct="1">
              <a:buSzPct val="100000"/>
              <a:defRPr/>
            </a:pPr>
            <a:r>
              <a:rPr lang="pt-BR" altLang="pt-BR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Visão Geral</a:t>
            </a:r>
          </a:p>
        </p:txBody>
      </p:sp>
      <p:pic>
        <p:nvPicPr>
          <p:cNvPr id="57348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133600"/>
            <a:ext cx="683895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de cantos arredondados 4"/>
          <p:cNvSpPr>
            <a:spLocks noChangeArrowheads="1"/>
          </p:cNvSpPr>
          <p:nvPr/>
        </p:nvSpPr>
        <p:spPr bwMode="auto">
          <a:xfrm>
            <a:off x="350838" y="2252663"/>
            <a:ext cx="1798637" cy="296862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563563" y="2239963"/>
            <a:ext cx="15859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 sz="1600"/>
              <a:t>Base de Dados</a:t>
            </a:r>
          </a:p>
        </p:txBody>
      </p:sp>
      <p:sp>
        <p:nvSpPr>
          <p:cNvPr id="13" name="CaixaDeTexto 12"/>
          <p:cNvSpPr txBox="1">
            <a:spLocks noChangeArrowheads="1"/>
          </p:cNvSpPr>
          <p:nvPr/>
        </p:nvSpPr>
        <p:spPr bwMode="auto">
          <a:xfrm>
            <a:off x="295275" y="2220913"/>
            <a:ext cx="376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1.</a:t>
            </a:r>
          </a:p>
        </p:txBody>
      </p:sp>
      <p:sp>
        <p:nvSpPr>
          <p:cNvPr id="16" name="Retângulo de cantos arredondados 15"/>
          <p:cNvSpPr>
            <a:spLocks noChangeArrowheads="1"/>
          </p:cNvSpPr>
          <p:nvPr/>
        </p:nvSpPr>
        <p:spPr bwMode="auto">
          <a:xfrm>
            <a:off x="969963" y="1787525"/>
            <a:ext cx="2163762" cy="293688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17" name="CaixaDeTexto 16"/>
          <p:cNvSpPr txBox="1">
            <a:spLocks noChangeArrowheads="1"/>
          </p:cNvSpPr>
          <p:nvPr/>
        </p:nvSpPr>
        <p:spPr bwMode="auto">
          <a:xfrm>
            <a:off x="1179513" y="1782763"/>
            <a:ext cx="19764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 sz="1600"/>
              <a:t>Pré-processamento</a:t>
            </a:r>
          </a:p>
        </p:txBody>
      </p:sp>
      <p:sp>
        <p:nvSpPr>
          <p:cNvPr id="18" name="CaixaDeTexto 17"/>
          <p:cNvSpPr txBox="1">
            <a:spLocks noChangeArrowheads="1"/>
          </p:cNvSpPr>
          <p:nvPr/>
        </p:nvSpPr>
        <p:spPr bwMode="auto">
          <a:xfrm>
            <a:off x="914400" y="1757363"/>
            <a:ext cx="377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2.</a:t>
            </a:r>
          </a:p>
        </p:txBody>
      </p:sp>
      <p:sp>
        <p:nvSpPr>
          <p:cNvPr id="19" name="Retângulo de cantos arredondados 18"/>
          <p:cNvSpPr>
            <a:spLocks noChangeArrowheads="1"/>
          </p:cNvSpPr>
          <p:nvPr/>
        </p:nvSpPr>
        <p:spPr bwMode="auto">
          <a:xfrm>
            <a:off x="4289425" y="1219200"/>
            <a:ext cx="1944688" cy="269875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0" name="CaixaDeTexto 19"/>
          <p:cNvSpPr txBox="1">
            <a:spLocks noChangeArrowheads="1"/>
          </p:cNvSpPr>
          <p:nvPr/>
        </p:nvSpPr>
        <p:spPr bwMode="auto">
          <a:xfrm>
            <a:off x="4483100" y="1187450"/>
            <a:ext cx="1751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Temática do jogo</a:t>
            </a:r>
          </a:p>
        </p:txBody>
      </p:sp>
      <p:sp>
        <p:nvSpPr>
          <p:cNvPr id="21" name="CaixaDeTexto 20"/>
          <p:cNvSpPr txBox="1">
            <a:spLocks noChangeArrowheads="1"/>
          </p:cNvSpPr>
          <p:nvPr/>
        </p:nvSpPr>
        <p:spPr bwMode="auto">
          <a:xfrm>
            <a:off x="4259263" y="1177925"/>
            <a:ext cx="376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3.</a:t>
            </a:r>
          </a:p>
        </p:txBody>
      </p:sp>
      <p:sp>
        <p:nvSpPr>
          <p:cNvPr id="22" name="Retângulo de cantos arredondados 21"/>
          <p:cNvSpPr>
            <a:spLocks noChangeArrowheads="1"/>
          </p:cNvSpPr>
          <p:nvPr/>
        </p:nvSpPr>
        <p:spPr bwMode="auto">
          <a:xfrm>
            <a:off x="3405188" y="1617663"/>
            <a:ext cx="1785937" cy="29845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3" name="CaixaDeTexto 22"/>
          <p:cNvSpPr txBox="1">
            <a:spLocks noChangeArrowheads="1"/>
          </p:cNvSpPr>
          <p:nvPr/>
        </p:nvSpPr>
        <p:spPr bwMode="auto">
          <a:xfrm>
            <a:off x="3640138" y="1593850"/>
            <a:ext cx="1574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 sz="1600"/>
              <a:t>Representação</a:t>
            </a:r>
          </a:p>
        </p:txBody>
      </p:sp>
      <p:sp>
        <p:nvSpPr>
          <p:cNvPr id="24" name="CaixaDeTexto 23"/>
          <p:cNvSpPr txBox="1">
            <a:spLocks noChangeArrowheads="1"/>
          </p:cNvSpPr>
          <p:nvPr/>
        </p:nvSpPr>
        <p:spPr bwMode="auto">
          <a:xfrm>
            <a:off x="3386138" y="1577975"/>
            <a:ext cx="376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4.</a:t>
            </a:r>
          </a:p>
        </p:txBody>
      </p:sp>
      <p:sp>
        <p:nvSpPr>
          <p:cNvPr id="27" name="Retângulo de cantos arredondados 26"/>
          <p:cNvSpPr>
            <a:spLocks noChangeArrowheads="1"/>
          </p:cNvSpPr>
          <p:nvPr/>
        </p:nvSpPr>
        <p:spPr bwMode="auto">
          <a:xfrm>
            <a:off x="6997700" y="830263"/>
            <a:ext cx="1946275" cy="506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8" name="CaixaDeTexto 27"/>
          <p:cNvSpPr txBox="1">
            <a:spLocks noChangeArrowheads="1"/>
          </p:cNvSpPr>
          <p:nvPr/>
        </p:nvSpPr>
        <p:spPr bwMode="auto">
          <a:xfrm>
            <a:off x="7258050" y="779463"/>
            <a:ext cx="16573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Estratégia de Agrupamento</a:t>
            </a:r>
          </a:p>
        </p:txBody>
      </p:sp>
      <p:sp>
        <p:nvSpPr>
          <p:cNvPr id="30" name="CaixaDeTexto 29"/>
          <p:cNvSpPr txBox="1">
            <a:spLocks noChangeArrowheads="1"/>
          </p:cNvSpPr>
          <p:nvPr/>
        </p:nvSpPr>
        <p:spPr bwMode="auto">
          <a:xfrm>
            <a:off x="6942138" y="800100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5.</a:t>
            </a:r>
          </a:p>
        </p:txBody>
      </p:sp>
      <p:sp>
        <p:nvSpPr>
          <p:cNvPr id="31" name="Retângulo de cantos arredondados 30"/>
          <p:cNvSpPr>
            <a:spLocks noChangeArrowheads="1"/>
          </p:cNvSpPr>
          <p:nvPr/>
        </p:nvSpPr>
        <p:spPr bwMode="auto">
          <a:xfrm>
            <a:off x="6608763" y="1603375"/>
            <a:ext cx="2416175" cy="319088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2" name="CaixaDeTexto 31"/>
          <p:cNvSpPr txBox="1">
            <a:spLocks noChangeArrowheads="1"/>
          </p:cNvSpPr>
          <p:nvPr/>
        </p:nvSpPr>
        <p:spPr bwMode="auto">
          <a:xfrm>
            <a:off x="6553200" y="1608138"/>
            <a:ext cx="2708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Validação das Jogadas</a:t>
            </a:r>
          </a:p>
        </p:txBody>
      </p:sp>
      <p:sp>
        <p:nvSpPr>
          <p:cNvPr id="33" name="CaixaDeTexto 32"/>
          <p:cNvSpPr txBox="1">
            <a:spLocks noChangeArrowheads="1"/>
          </p:cNvSpPr>
          <p:nvPr/>
        </p:nvSpPr>
        <p:spPr bwMode="auto">
          <a:xfrm>
            <a:off x="6570663" y="1577975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6.</a:t>
            </a:r>
          </a:p>
        </p:txBody>
      </p:sp>
      <p:sp>
        <p:nvSpPr>
          <p:cNvPr id="34" name="Retângulo de cantos arredondados 33"/>
          <p:cNvSpPr>
            <a:spLocks noChangeArrowheads="1"/>
          </p:cNvSpPr>
          <p:nvPr/>
        </p:nvSpPr>
        <p:spPr bwMode="auto">
          <a:xfrm>
            <a:off x="6024563" y="2122488"/>
            <a:ext cx="2403475" cy="327025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5" name="CaixaDeTexto 34"/>
          <p:cNvSpPr txBox="1">
            <a:spLocks noChangeArrowheads="1"/>
          </p:cNvSpPr>
          <p:nvPr/>
        </p:nvSpPr>
        <p:spPr bwMode="auto">
          <a:xfrm>
            <a:off x="6137275" y="2128838"/>
            <a:ext cx="23923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Cálculo da Pontuação</a:t>
            </a:r>
          </a:p>
        </p:txBody>
      </p:sp>
      <p:sp>
        <p:nvSpPr>
          <p:cNvPr id="36" name="CaixaDeTexto 35"/>
          <p:cNvSpPr txBox="1">
            <a:spLocks noChangeArrowheads="1"/>
          </p:cNvSpPr>
          <p:nvPr/>
        </p:nvSpPr>
        <p:spPr bwMode="auto">
          <a:xfrm>
            <a:off x="5989638" y="2092325"/>
            <a:ext cx="376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7.</a:t>
            </a:r>
          </a:p>
        </p:txBody>
      </p:sp>
      <p:sp>
        <p:nvSpPr>
          <p:cNvPr id="37" name="Retângulo de cantos arredondados 36"/>
          <p:cNvSpPr>
            <a:spLocks noChangeArrowheads="1"/>
          </p:cNvSpPr>
          <p:nvPr/>
        </p:nvSpPr>
        <p:spPr bwMode="auto">
          <a:xfrm>
            <a:off x="3025775" y="3213100"/>
            <a:ext cx="2628900" cy="32861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8" name="CaixaDeTexto 37"/>
          <p:cNvSpPr txBox="1">
            <a:spLocks noChangeArrowheads="1"/>
          </p:cNvSpPr>
          <p:nvPr/>
        </p:nvSpPr>
        <p:spPr bwMode="auto">
          <a:xfrm>
            <a:off x="3113088" y="3221038"/>
            <a:ext cx="26685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Escolha das Observações</a:t>
            </a:r>
          </a:p>
        </p:txBody>
      </p:sp>
      <p:sp>
        <p:nvSpPr>
          <p:cNvPr id="39" name="CaixaDeTexto 38"/>
          <p:cNvSpPr txBox="1">
            <a:spLocks noChangeArrowheads="1"/>
          </p:cNvSpPr>
          <p:nvPr/>
        </p:nvSpPr>
        <p:spPr bwMode="auto">
          <a:xfrm>
            <a:off x="2970213" y="3182938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8.</a:t>
            </a:r>
          </a:p>
        </p:txBody>
      </p:sp>
      <p:sp>
        <p:nvSpPr>
          <p:cNvPr id="40" name="Retângulo de cantos arredondados 39"/>
          <p:cNvSpPr>
            <a:spLocks noChangeArrowheads="1"/>
          </p:cNvSpPr>
          <p:nvPr/>
        </p:nvSpPr>
        <p:spPr bwMode="auto">
          <a:xfrm>
            <a:off x="6011863" y="5154613"/>
            <a:ext cx="2097087" cy="32861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1" name="CaixaDeTexto 40"/>
          <p:cNvSpPr txBox="1">
            <a:spLocks noChangeArrowheads="1"/>
          </p:cNvSpPr>
          <p:nvPr/>
        </p:nvSpPr>
        <p:spPr bwMode="auto">
          <a:xfrm>
            <a:off x="6145213" y="5154613"/>
            <a:ext cx="21129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Extração dos Votos</a:t>
            </a:r>
          </a:p>
        </p:txBody>
      </p:sp>
      <p:sp>
        <p:nvSpPr>
          <p:cNvPr id="42" name="CaixaDeTexto 41"/>
          <p:cNvSpPr txBox="1">
            <a:spLocks noChangeArrowheads="1"/>
          </p:cNvSpPr>
          <p:nvPr/>
        </p:nvSpPr>
        <p:spPr bwMode="auto">
          <a:xfrm>
            <a:off x="5956300" y="5124450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9.</a:t>
            </a:r>
          </a:p>
        </p:txBody>
      </p:sp>
      <p:sp>
        <p:nvSpPr>
          <p:cNvPr id="45" name="CaixaDeTexto 44"/>
          <p:cNvSpPr txBox="1">
            <a:spLocks noChangeArrowheads="1"/>
          </p:cNvSpPr>
          <p:nvPr/>
        </p:nvSpPr>
        <p:spPr bwMode="auto">
          <a:xfrm>
            <a:off x="4649788" y="5730875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8.</a:t>
            </a:r>
          </a:p>
        </p:txBody>
      </p:sp>
      <p:sp>
        <p:nvSpPr>
          <p:cNvPr id="46" name="Retângulo de cantos arredondados 45"/>
          <p:cNvSpPr>
            <a:spLocks noChangeArrowheads="1"/>
          </p:cNvSpPr>
          <p:nvPr/>
        </p:nvSpPr>
        <p:spPr bwMode="auto">
          <a:xfrm>
            <a:off x="3908425" y="5849938"/>
            <a:ext cx="2312988" cy="31908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7" name="CaixaDeTexto 46"/>
          <p:cNvSpPr txBox="1">
            <a:spLocks noChangeArrowheads="1"/>
          </p:cNvSpPr>
          <p:nvPr/>
        </p:nvSpPr>
        <p:spPr bwMode="auto">
          <a:xfrm>
            <a:off x="4122738" y="5840413"/>
            <a:ext cx="21367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Validação dos Votos</a:t>
            </a:r>
          </a:p>
        </p:txBody>
      </p:sp>
      <p:sp>
        <p:nvSpPr>
          <p:cNvPr id="48" name="CaixaDeTexto 47"/>
          <p:cNvSpPr txBox="1">
            <a:spLocks noChangeArrowheads="1"/>
          </p:cNvSpPr>
          <p:nvPr/>
        </p:nvSpPr>
        <p:spPr bwMode="auto">
          <a:xfrm>
            <a:off x="3857625" y="5824538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10.</a:t>
            </a:r>
          </a:p>
        </p:txBody>
      </p:sp>
      <p:sp>
        <p:nvSpPr>
          <p:cNvPr id="49" name="Retângulo de cantos arredondados 48"/>
          <p:cNvSpPr>
            <a:spLocks noChangeArrowheads="1"/>
          </p:cNvSpPr>
          <p:nvPr/>
        </p:nvSpPr>
        <p:spPr bwMode="auto">
          <a:xfrm>
            <a:off x="846138" y="5691188"/>
            <a:ext cx="2797175" cy="319087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0" name="CaixaDeTexto 49"/>
          <p:cNvSpPr txBox="1">
            <a:spLocks noChangeArrowheads="1"/>
          </p:cNvSpPr>
          <p:nvPr/>
        </p:nvSpPr>
        <p:spPr bwMode="auto">
          <a:xfrm>
            <a:off x="1082675" y="5676900"/>
            <a:ext cx="26971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Atualização das Ligações</a:t>
            </a:r>
          </a:p>
        </p:txBody>
      </p:sp>
      <p:sp>
        <p:nvSpPr>
          <p:cNvPr id="51" name="CaixaDeTexto 50"/>
          <p:cNvSpPr txBox="1">
            <a:spLocks noChangeArrowheads="1"/>
          </p:cNvSpPr>
          <p:nvPr/>
        </p:nvSpPr>
        <p:spPr bwMode="auto">
          <a:xfrm>
            <a:off x="825500" y="5661025"/>
            <a:ext cx="487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11.</a:t>
            </a:r>
          </a:p>
        </p:txBody>
      </p:sp>
      <p:sp>
        <p:nvSpPr>
          <p:cNvPr id="52" name="Retângulo de cantos arredondados 51"/>
          <p:cNvSpPr>
            <a:spLocks noChangeArrowheads="1"/>
          </p:cNvSpPr>
          <p:nvPr/>
        </p:nvSpPr>
        <p:spPr bwMode="auto">
          <a:xfrm>
            <a:off x="146050" y="4999038"/>
            <a:ext cx="1708150" cy="319087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3" name="CaixaDeTexto 52"/>
          <p:cNvSpPr txBox="1">
            <a:spLocks noChangeArrowheads="1"/>
          </p:cNvSpPr>
          <p:nvPr/>
        </p:nvSpPr>
        <p:spPr bwMode="auto">
          <a:xfrm>
            <a:off x="392113" y="4984750"/>
            <a:ext cx="15763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Agrupamento</a:t>
            </a:r>
          </a:p>
        </p:txBody>
      </p:sp>
      <p:sp>
        <p:nvSpPr>
          <p:cNvPr id="54" name="CaixaDeTexto 53"/>
          <p:cNvSpPr txBox="1">
            <a:spLocks noChangeArrowheads="1"/>
          </p:cNvSpPr>
          <p:nvPr/>
        </p:nvSpPr>
        <p:spPr bwMode="auto">
          <a:xfrm>
            <a:off x="115888" y="4968875"/>
            <a:ext cx="50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12.</a:t>
            </a:r>
          </a:p>
        </p:txBody>
      </p:sp>
    </p:spTree>
    <p:extLst>
      <p:ext uri="{BB962C8B-B14F-4D97-AF65-F5344CB8AC3E}">
        <p14:creationId xmlns:p14="http://schemas.microsoft.com/office/powerpoint/2010/main" val="36569211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/>
      <p:bldP spid="16" grpId="0" animBg="1"/>
      <p:bldP spid="17" grpId="0"/>
      <p:bldP spid="18" grpId="0"/>
      <p:bldP spid="19" grpId="0" animBg="1"/>
      <p:bldP spid="20" grpId="0"/>
      <p:bldP spid="21" grpId="0"/>
      <p:bldP spid="22" grpId="0" animBg="1"/>
      <p:bldP spid="23" grpId="0"/>
      <p:bldP spid="24" grpId="0"/>
      <p:bldP spid="27" grpId="0" animBg="1"/>
      <p:bldP spid="28" grpId="0"/>
      <p:bldP spid="30" grpId="0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 animBg="1"/>
      <p:bldP spid="41" grpId="0"/>
      <p:bldP spid="42" grpId="0"/>
      <p:bldP spid="45" grpId="0"/>
      <p:bldP spid="46" grpId="0" animBg="1"/>
      <p:bldP spid="47" grpId="0"/>
      <p:bldP spid="48" grpId="0"/>
      <p:bldP spid="49" grpId="0" animBg="1"/>
      <p:bldP spid="50" grpId="0"/>
      <p:bldP spid="51" grpId="0"/>
      <p:bldP spid="52" grpId="0" animBg="1"/>
      <p:bldP spid="53" grpId="0"/>
      <p:bldP spid="5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5E10A1AB-21C7-4842-8CE2-1154BBF91F68}" type="slidenum">
              <a:rPr lang="pt-BR" altLang="pt-BR" smtClean="0"/>
              <a:pPr algn="r">
                <a:defRPr/>
              </a:pPr>
              <a:t>45</a:t>
            </a:fld>
            <a:endParaRPr lang="pt-BR" altLang="pt-BR" dirty="0"/>
          </a:p>
        </p:txBody>
      </p:sp>
      <p:sp>
        <p:nvSpPr>
          <p:cNvPr id="29" name="Text Box 1"/>
          <p:cNvSpPr txBox="1">
            <a:spLocks noChangeArrowheads="1"/>
          </p:cNvSpPr>
          <p:nvPr/>
        </p:nvSpPr>
        <p:spPr bwMode="auto">
          <a:xfrm>
            <a:off x="0" y="96838"/>
            <a:ext cx="9144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pt-BR" altLang="pt-BR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Método / Jogos e Experimentos</a:t>
            </a:r>
          </a:p>
          <a:p>
            <a:pPr algn="ctr" eaLnBrk="1" hangingPunct="1">
              <a:buSzPct val="100000"/>
              <a:defRPr/>
            </a:pPr>
            <a:r>
              <a:rPr lang="pt-BR" altLang="pt-BR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Arquitetura</a:t>
            </a:r>
          </a:p>
        </p:txBody>
      </p:sp>
      <p:pic>
        <p:nvPicPr>
          <p:cNvPr id="118788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1617663"/>
            <a:ext cx="709930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6316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5E10A1AB-21C7-4842-8CE2-1154BBF91F68}" type="slidenum">
              <a:rPr lang="pt-BR" altLang="pt-BR" smtClean="0"/>
              <a:pPr algn="r">
                <a:defRPr/>
              </a:pPr>
              <a:t>46</a:t>
            </a:fld>
            <a:endParaRPr lang="pt-BR" altLang="pt-BR" dirty="0"/>
          </a:p>
        </p:txBody>
      </p:sp>
      <p:sp>
        <p:nvSpPr>
          <p:cNvPr id="29" name="Text Box 1"/>
          <p:cNvSpPr txBox="1">
            <a:spLocks noChangeArrowheads="1"/>
          </p:cNvSpPr>
          <p:nvPr/>
        </p:nvSpPr>
        <p:spPr bwMode="auto">
          <a:xfrm>
            <a:off x="0" y="96838"/>
            <a:ext cx="9144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pt-BR" altLang="pt-BR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Método / Jogos e Experimentos</a:t>
            </a:r>
          </a:p>
          <a:p>
            <a:pPr algn="ctr" eaLnBrk="1" hangingPunct="1">
              <a:buSzPct val="100000"/>
              <a:defRPr/>
            </a:pPr>
            <a:r>
              <a:rPr lang="pt-BR" altLang="pt-BR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Arquitetura</a:t>
            </a:r>
          </a:p>
        </p:txBody>
      </p:sp>
      <p:pic>
        <p:nvPicPr>
          <p:cNvPr id="118788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1617663"/>
            <a:ext cx="709930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8917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35724C59-2547-47EF-83FD-D08748526965}" type="slidenum">
              <a:rPr lang="pt-BR" altLang="pt-BR" smtClean="0"/>
              <a:pPr algn="r">
                <a:defRPr/>
              </a:pPr>
              <a:t>47</a:t>
            </a:fld>
            <a:endParaRPr lang="pt-BR" altLang="pt-BR" dirty="0"/>
          </a:p>
        </p:txBody>
      </p:sp>
      <p:sp>
        <p:nvSpPr>
          <p:cNvPr id="29" name="Text Box 1"/>
          <p:cNvSpPr txBox="1">
            <a:spLocks noChangeArrowheads="1"/>
          </p:cNvSpPr>
          <p:nvPr/>
        </p:nvSpPr>
        <p:spPr bwMode="auto">
          <a:xfrm>
            <a:off x="0" y="96838"/>
            <a:ext cx="9144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pt-BR" altLang="pt-BR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Método / Jogos e Experimentos</a:t>
            </a:r>
          </a:p>
          <a:p>
            <a:pPr algn="ctr" eaLnBrk="1" hangingPunct="1">
              <a:buSzPct val="100000"/>
              <a:defRPr/>
            </a:pPr>
            <a:r>
              <a:rPr lang="pt-BR" altLang="pt-BR" sz="3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Bang</a:t>
            </a:r>
            <a:r>
              <a:rPr lang="pt-BR" altLang="pt-BR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altLang="pt-BR" sz="3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Bang</a:t>
            </a:r>
            <a:endParaRPr lang="pt-BR" altLang="pt-BR" sz="36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20836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8" y="1905000"/>
            <a:ext cx="6840537" cy="382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8" y="1905000"/>
            <a:ext cx="6840537" cy="382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8" y="1905000"/>
            <a:ext cx="6840537" cy="382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1905000"/>
            <a:ext cx="6840537" cy="382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916113"/>
            <a:ext cx="6840537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167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8A9E29D1-AFE2-4A91-B27F-EFAF9DD10EE2}" type="slidenum">
              <a:rPr lang="pt-BR" altLang="pt-BR" smtClean="0"/>
              <a:pPr algn="r">
                <a:defRPr/>
              </a:pPr>
              <a:t>48</a:t>
            </a:fld>
            <a:endParaRPr lang="pt-BR" altLang="pt-BR" dirty="0"/>
          </a:p>
        </p:txBody>
      </p:sp>
      <p:sp>
        <p:nvSpPr>
          <p:cNvPr id="29" name="Text Box 1"/>
          <p:cNvSpPr txBox="1">
            <a:spLocks noChangeArrowheads="1"/>
          </p:cNvSpPr>
          <p:nvPr/>
        </p:nvSpPr>
        <p:spPr bwMode="auto">
          <a:xfrm>
            <a:off x="0" y="96838"/>
            <a:ext cx="9144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pt-BR" altLang="pt-BR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Método / Jogos e Experimentos</a:t>
            </a:r>
          </a:p>
          <a:p>
            <a:pPr algn="ctr" eaLnBrk="1" hangingPunct="1">
              <a:buSzPct val="100000"/>
              <a:defRPr/>
            </a:pPr>
            <a:r>
              <a:rPr lang="pt-BR" altLang="pt-BR" sz="3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Bang</a:t>
            </a:r>
            <a:r>
              <a:rPr lang="pt-BR" altLang="pt-BR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altLang="pt-BR" sz="3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Bang</a:t>
            </a:r>
            <a:r>
              <a:rPr lang="pt-BR" altLang="pt-BR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Características</a:t>
            </a:r>
          </a:p>
        </p:txBody>
      </p:sp>
      <p:sp>
        <p:nvSpPr>
          <p:cNvPr id="122884" name="Text Box 2"/>
          <p:cNvSpPr txBox="1">
            <a:spLocks noChangeArrowheads="1"/>
          </p:cNvSpPr>
          <p:nvPr/>
        </p:nvSpPr>
        <p:spPr bwMode="auto">
          <a:xfrm>
            <a:off x="1042988" y="4941888"/>
            <a:ext cx="7416800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1" hangingPunct="1">
              <a:spcBef>
                <a:spcPts val="7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"/>
            </a:pPr>
            <a:r>
              <a:rPr lang="pt-BR" altLang="pt-BR" sz="2000" b="1">
                <a:solidFill>
                  <a:schemeClr val="tx1"/>
                </a:solidFill>
              </a:rPr>
              <a:t>Mapeamento:</a:t>
            </a:r>
            <a:r>
              <a:rPr lang="pt-BR" altLang="pt-BR" sz="2000">
                <a:solidFill>
                  <a:schemeClr val="tx1"/>
                </a:solidFill>
              </a:rPr>
              <a:t> Inclinação do chapéu e Tamanho do bigode</a:t>
            </a:r>
          </a:p>
          <a:p>
            <a:pPr eaLnBrk="1" hangingPunct="1">
              <a:spcBef>
                <a:spcPts val="7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"/>
            </a:pPr>
            <a:r>
              <a:rPr lang="pt-BR" altLang="pt-BR" sz="2000" b="1">
                <a:solidFill>
                  <a:schemeClr val="tx1"/>
                </a:solidFill>
              </a:rPr>
              <a:t>Estratégia de Agrupamento: </a:t>
            </a:r>
            <a:r>
              <a:rPr lang="pt-BR" altLang="pt-BR" sz="2000">
                <a:solidFill>
                  <a:schemeClr val="tx1"/>
                </a:solidFill>
              </a:rPr>
              <a:t>Eliminar intruso</a:t>
            </a:r>
          </a:p>
          <a:p>
            <a:pPr eaLnBrk="1" hangingPunct="1">
              <a:spcBef>
                <a:spcPts val="7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"/>
            </a:pPr>
            <a:r>
              <a:rPr lang="pt-BR" altLang="pt-BR" sz="2000" b="1">
                <a:solidFill>
                  <a:schemeClr val="tx1"/>
                </a:solidFill>
              </a:rPr>
              <a:t>Validação da Jogada: </a:t>
            </a:r>
            <a:r>
              <a:rPr lang="pt-BR" altLang="pt-BR" sz="2000">
                <a:solidFill>
                  <a:schemeClr val="tx1"/>
                </a:solidFill>
              </a:rPr>
              <a:t>Negativa</a:t>
            </a:r>
          </a:p>
          <a:p>
            <a:pPr eaLnBrk="1" hangingPunct="1">
              <a:spcBef>
                <a:spcPts val="7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"/>
            </a:pPr>
            <a:r>
              <a:rPr lang="pt-BR" altLang="pt-BR" sz="2000" b="1">
                <a:solidFill>
                  <a:schemeClr val="tx1"/>
                </a:solidFill>
              </a:rPr>
              <a:t>Pontuação: </a:t>
            </a:r>
            <a:r>
              <a:rPr lang="pt-BR" altLang="pt-BR" sz="2000">
                <a:solidFill>
                  <a:schemeClr val="tx1"/>
                </a:solidFill>
              </a:rPr>
              <a:t>Numero de batalhas vencidas</a:t>
            </a:r>
          </a:p>
          <a:p>
            <a:pPr lvl="1" eaLnBrk="1" hangingPunct="1">
              <a:buClr>
                <a:srgbClr val="FF9900"/>
              </a:buClr>
              <a:buSzPct val="75000"/>
              <a:buFont typeface="Wingdings" panose="05000000000000000000" pitchFamily="2" charset="2"/>
              <a:buChar char=""/>
            </a:pPr>
            <a:endParaRPr lang="pt-BR" altLang="pt-BR" sz="2000">
              <a:solidFill>
                <a:schemeClr val="tx1"/>
              </a:solidFill>
            </a:endParaRPr>
          </a:p>
        </p:txBody>
      </p:sp>
      <p:pic>
        <p:nvPicPr>
          <p:cNvPr id="122885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1470025"/>
            <a:ext cx="5976937" cy="334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60585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BA66CD1F-3019-490E-965A-A4FB2CD4921F}" type="slidenum">
              <a:rPr lang="pt-BR" altLang="pt-BR" smtClean="0"/>
              <a:pPr algn="r">
                <a:defRPr/>
              </a:pPr>
              <a:t>49</a:t>
            </a:fld>
            <a:endParaRPr lang="pt-BR" altLang="pt-BR" dirty="0"/>
          </a:p>
        </p:txBody>
      </p:sp>
      <p:sp>
        <p:nvSpPr>
          <p:cNvPr id="29" name="Text Box 1"/>
          <p:cNvSpPr txBox="1">
            <a:spLocks noChangeArrowheads="1"/>
          </p:cNvSpPr>
          <p:nvPr/>
        </p:nvSpPr>
        <p:spPr bwMode="auto">
          <a:xfrm>
            <a:off x="0" y="96838"/>
            <a:ext cx="9144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pt-BR" altLang="pt-BR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Método / Jogos e Experimentos</a:t>
            </a:r>
          </a:p>
          <a:p>
            <a:pPr algn="ctr" eaLnBrk="1" hangingPunct="1">
              <a:buSzPct val="100000"/>
              <a:defRPr/>
            </a:pPr>
            <a:r>
              <a:rPr lang="pt-BR" altLang="pt-BR" sz="3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Bang</a:t>
            </a:r>
            <a:r>
              <a:rPr lang="pt-BR" altLang="pt-BR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altLang="pt-BR" sz="3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Bang</a:t>
            </a:r>
            <a:r>
              <a:rPr lang="pt-BR" altLang="pt-BR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Resultados</a:t>
            </a:r>
          </a:p>
        </p:txBody>
      </p:sp>
      <p:pic>
        <p:nvPicPr>
          <p:cNvPr id="124932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873250"/>
            <a:ext cx="453707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3" name="Text Box 2"/>
          <p:cNvSpPr txBox="1">
            <a:spLocks noChangeArrowheads="1"/>
          </p:cNvSpPr>
          <p:nvPr/>
        </p:nvSpPr>
        <p:spPr bwMode="auto">
          <a:xfrm>
            <a:off x="5867400" y="1873250"/>
            <a:ext cx="3168650" cy="133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1" hangingPunct="1">
              <a:spcBef>
                <a:spcPts val="7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"/>
            </a:pPr>
            <a:r>
              <a:rPr lang="pt-BR" altLang="pt-BR" sz="2000" b="1">
                <a:solidFill>
                  <a:schemeClr val="tx1"/>
                </a:solidFill>
              </a:rPr>
              <a:t>Ligações:</a:t>
            </a:r>
          </a:p>
          <a:p>
            <a:pPr lvl="1" eaLnBrk="1" hangingPunct="1">
              <a:buClr>
                <a:srgbClr val="FF9900"/>
              </a:buClr>
              <a:buSzPct val="75000"/>
              <a:buFont typeface="Wingdings" panose="05000000000000000000" pitchFamily="2" charset="2"/>
              <a:buChar char=""/>
            </a:pPr>
            <a:r>
              <a:rPr lang="pt-BR" altLang="pt-BR" sz="1600">
                <a:solidFill>
                  <a:schemeClr val="tx1"/>
                </a:solidFill>
              </a:rPr>
              <a:t>70 conhecidas</a:t>
            </a:r>
          </a:p>
          <a:p>
            <a:pPr lvl="1" eaLnBrk="1" hangingPunct="1">
              <a:buClr>
                <a:srgbClr val="FF9900"/>
              </a:buClr>
              <a:buSzPct val="75000"/>
              <a:buFont typeface="Wingdings" panose="05000000000000000000" pitchFamily="2" charset="2"/>
              <a:buChar char=""/>
            </a:pPr>
            <a:r>
              <a:rPr lang="pt-BR" altLang="pt-BR" sz="1600">
                <a:solidFill>
                  <a:schemeClr val="tx1"/>
                </a:solidFill>
              </a:rPr>
              <a:t>1001 Estimadas</a:t>
            </a:r>
          </a:p>
          <a:p>
            <a:pPr eaLnBrk="1" hangingPunct="1">
              <a:spcBef>
                <a:spcPts val="7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"/>
            </a:pPr>
            <a:r>
              <a:rPr lang="pt-BR" altLang="pt-BR" sz="2000" b="1">
                <a:solidFill>
                  <a:schemeClr val="tx1"/>
                </a:solidFill>
              </a:rPr>
              <a:t>Cobertura: </a:t>
            </a:r>
            <a:endParaRPr lang="pt-BR" altLang="pt-BR" sz="1600">
              <a:solidFill>
                <a:schemeClr val="tx1"/>
              </a:solidFill>
            </a:endParaRPr>
          </a:p>
          <a:p>
            <a:pPr lvl="1" eaLnBrk="1" hangingPunct="1">
              <a:buClr>
                <a:srgbClr val="FF9900"/>
              </a:buClr>
              <a:buSzPct val="75000"/>
              <a:buFont typeface="Wingdings" panose="05000000000000000000" pitchFamily="2" charset="2"/>
              <a:buChar char=""/>
            </a:pPr>
            <a:r>
              <a:rPr lang="pt-BR" altLang="pt-BR" sz="1600">
                <a:solidFill>
                  <a:schemeClr val="tx1"/>
                </a:solidFill>
              </a:rPr>
              <a:t>100%</a:t>
            </a:r>
          </a:p>
          <a:p>
            <a:pPr eaLnBrk="1" hangingPunct="1">
              <a:buClr>
                <a:srgbClr val="FF9900"/>
              </a:buClr>
              <a:buSzPct val="75000"/>
              <a:buFont typeface="Wingdings" panose="05000000000000000000" pitchFamily="2" charset="2"/>
              <a:buChar char=""/>
            </a:pPr>
            <a:r>
              <a:rPr lang="pt-BR" altLang="pt-BR" sz="2000" b="1">
                <a:solidFill>
                  <a:schemeClr val="tx1"/>
                </a:solidFill>
              </a:rPr>
              <a:t>Acurácia:</a:t>
            </a:r>
          </a:p>
          <a:p>
            <a:pPr lvl="1" eaLnBrk="1" hangingPunct="1">
              <a:buClr>
                <a:srgbClr val="FF9900"/>
              </a:buClr>
              <a:buSzPct val="75000"/>
              <a:buFont typeface="Wingdings" panose="05000000000000000000" pitchFamily="2" charset="2"/>
              <a:buChar char=""/>
            </a:pPr>
            <a:r>
              <a:rPr lang="pt-BR" altLang="pt-BR" sz="1600">
                <a:solidFill>
                  <a:schemeClr val="tx1"/>
                </a:solidFill>
              </a:rPr>
              <a:t>100%</a:t>
            </a:r>
          </a:p>
        </p:txBody>
      </p:sp>
      <p:pic>
        <p:nvPicPr>
          <p:cNvPr id="124934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4510088"/>
            <a:ext cx="144462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0332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</a:t>
            </a:fld>
            <a:endParaRPr lang="pt-BR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234175293"/>
              </p:ext>
            </p:extLst>
          </p:nvPr>
        </p:nvGraphicFramePr>
        <p:xfrm>
          <a:off x="222420" y="111897"/>
          <a:ext cx="8740347" cy="5835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32-Point Star 6"/>
          <p:cNvSpPr/>
          <p:nvPr/>
        </p:nvSpPr>
        <p:spPr>
          <a:xfrm>
            <a:off x="3884139" y="2652584"/>
            <a:ext cx="1416908" cy="1400433"/>
          </a:xfrm>
          <a:prstGeom prst="star32">
            <a:avLst/>
          </a:prstGeom>
          <a:solidFill>
            <a:srgbClr val="FF0000"/>
          </a:solidFill>
          <a:ln w="76200">
            <a:solidFill>
              <a:srgbClr val="FFFF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pt-BR" sz="2400" b="1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25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3EC9D79A-28CC-4A55-A62C-01A9B44AE7DD}" type="slidenum">
              <a:rPr lang="pt-BR" altLang="pt-BR" smtClean="0"/>
              <a:pPr algn="r">
                <a:defRPr/>
              </a:pPr>
              <a:t>50</a:t>
            </a:fld>
            <a:endParaRPr lang="pt-BR" altLang="pt-BR" dirty="0"/>
          </a:p>
        </p:txBody>
      </p:sp>
      <p:sp>
        <p:nvSpPr>
          <p:cNvPr id="29" name="Text Box 1"/>
          <p:cNvSpPr txBox="1">
            <a:spLocks noChangeArrowheads="1"/>
          </p:cNvSpPr>
          <p:nvPr/>
        </p:nvSpPr>
        <p:spPr bwMode="auto">
          <a:xfrm>
            <a:off x="0" y="96838"/>
            <a:ext cx="9144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pt-BR" altLang="pt-BR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Método / Jogos e Experimentos</a:t>
            </a:r>
          </a:p>
          <a:p>
            <a:pPr algn="ctr" eaLnBrk="1" hangingPunct="1">
              <a:buSzPct val="100000"/>
              <a:defRPr/>
            </a:pPr>
            <a:r>
              <a:rPr lang="pt-BR" altLang="pt-BR" sz="3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Bang</a:t>
            </a:r>
            <a:r>
              <a:rPr lang="pt-BR" altLang="pt-BR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altLang="pt-BR" sz="3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Bang</a:t>
            </a:r>
            <a:r>
              <a:rPr lang="pt-BR" altLang="pt-BR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Resultados</a:t>
            </a:r>
          </a:p>
        </p:txBody>
      </p:sp>
      <p:pic>
        <p:nvPicPr>
          <p:cNvPr id="126980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2806700"/>
            <a:ext cx="1444625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1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828800"/>
            <a:ext cx="462915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0481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230BD73A-8486-4AC9-AE09-F0C27F6FD070}" type="slidenum">
              <a:rPr lang="pt-BR" altLang="pt-BR" smtClean="0"/>
              <a:pPr algn="r">
                <a:defRPr/>
              </a:pPr>
              <a:t>51</a:t>
            </a:fld>
            <a:endParaRPr lang="pt-BR" altLang="pt-BR" dirty="0"/>
          </a:p>
        </p:txBody>
      </p:sp>
      <p:sp>
        <p:nvSpPr>
          <p:cNvPr id="29" name="Text Box 1"/>
          <p:cNvSpPr txBox="1">
            <a:spLocks noChangeArrowheads="1"/>
          </p:cNvSpPr>
          <p:nvPr/>
        </p:nvSpPr>
        <p:spPr bwMode="auto">
          <a:xfrm>
            <a:off x="0" y="96838"/>
            <a:ext cx="9144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pt-BR" altLang="pt-BR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Método / Jogos e Experimentos</a:t>
            </a:r>
          </a:p>
          <a:p>
            <a:pPr algn="ctr" eaLnBrk="1" hangingPunct="1">
              <a:buSzPct val="100000"/>
              <a:defRPr/>
            </a:pPr>
            <a:r>
              <a:rPr lang="pt-BR" altLang="pt-BR" sz="3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Bang</a:t>
            </a:r>
            <a:r>
              <a:rPr lang="pt-BR" altLang="pt-BR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altLang="pt-BR" sz="36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Bang</a:t>
            </a:r>
            <a:r>
              <a:rPr lang="pt-BR" altLang="pt-BR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Considerações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95288" y="1406525"/>
            <a:ext cx="784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1" hangingPunct="1">
              <a:spcBef>
                <a:spcPts val="7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"/>
              <a:defRPr/>
            </a:pPr>
            <a:r>
              <a:rPr lang="pt-BR" altLang="pt-BR" sz="2400" dirty="0" smtClean="0">
                <a:solidFill>
                  <a:schemeClr val="tx1"/>
                </a:solidFill>
              </a:rPr>
              <a:t>Mapeamento Confuso</a:t>
            </a:r>
          </a:p>
          <a:p>
            <a:pPr lvl="1" eaLnBrk="1" hangingPunct="1">
              <a:buClr>
                <a:srgbClr val="FF9900"/>
              </a:buClr>
              <a:buSzPct val="75000"/>
              <a:buFont typeface="Wingdings" panose="05000000000000000000" pitchFamily="2" charset="2"/>
              <a:buChar char=""/>
              <a:defRPr/>
            </a:pPr>
            <a:r>
              <a:rPr lang="pt-BR" altLang="pt-BR" sz="2000" dirty="0" smtClean="0">
                <a:solidFill>
                  <a:schemeClr val="tx1"/>
                </a:solidFill>
              </a:rPr>
              <a:t>Atributos com a mesma importância</a:t>
            </a:r>
          </a:p>
          <a:p>
            <a:pPr lvl="1" eaLnBrk="1" hangingPunct="1">
              <a:buClr>
                <a:srgbClr val="FF9900"/>
              </a:buClr>
              <a:buSzPct val="75000"/>
              <a:buFont typeface="Wingdings" panose="05000000000000000000" pitchFamily="2" charset="2"/>
              <a:buChar char=""/>
              <a:defRPr/>
            </a:pPr>
            <a:r>
              <a:rPr lang="pt-BR" altLang="pt-BR" sz="2000" dirty="0">
                <a:solidFill>
                  <a:schemeClr val="tx1"/>
                </a:solidFill>
              </a:rPr>
              <a:t>Característica mais perceptível</a:t>
            </a:r>
          </a:p>
          <a:p>
            <a:pPr marL="457200" lvl="1" indent="0" eaLnBrk="1" hangingPunct="1">
              <a:buClr>
                <a:srgbClr val="FF9900"/>
              </a:buClr>
              <a:buSzPct val="75000"/>
              <a:defRPr/>
            </a:pPr>
            <a:endParaRPr lang="pt-BR" altLang="pt-BR" sz="2000" dirty="0" smtClean="0">
              <a:solidFill>
                <a:schemeClr val="tx1"/>
              </a:solidFill>
            </a:endParaRPr>
          </a:p>
        </p:txBody>
      </p:sp>
      <p:pic>
        <p:nvPicPr>
          <p:cNvPr id="129029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716213"/>
            <a:ext cx="3671887" cy="205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68313" y="5049838"/>
            <a:ext cx="7848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1" hangingPunct="1">
              <a:spcBef>
                <a:spcPts val="7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"/>
              <a:defRPr/>
            </a:pPr>
            <a:r>
              <a:rPr lang="pt-BR" altLang="pt-BR" sz="2400" dirty="0" smtClean="0">
                <a:solidFill>
                  <a:schemeClr val="tx1"/>
                </a:solidFill>
              </a:rPr>
              <a:t>Poucos votos por evento útil</a:t>
            </a:r>
          </a:p>
          <a:p>
            <a:pPr lvl="1" eaLnBrk="1" hangingPunct="1">
              <a:buClr>
                <a:srgbClr val="FF9900"/>
              </a:buClr>
              <a:buSzPct val="75000"/>
              <a:buFont typeface="Wingdings" panose="05000000000000000000" pitchFamily="2" charset="2"/>
              <a:buChar char=""/>
              <a:defRPr/>
            </a:pPr>
            <a:r>
              <a:rPr lang="pt-BR" altLang="pt-BR" sz="2000" dirty="0" smtClean="0">
                <a:solidFill>
                  <a:schemeClr val="tx1"/>
                </a:solidFill>
              </a:rPr>
              <a:t>Três votos por rodada</a:t>
            </a:r>
          </a:p>
          <a:p>
            <a:pPr lvl="1" eaLnBrk="1" hangingPunct="1">
              <a:buClr>
                <a:srgbClr val="FF9900"/>
              </a:buClr>
              <a:buSzPct val="75000"/>
              <a:buFont typeface="Wingdings" panose="05000000000000000000" pitchFamily="2" charset="2"/>
              <a:buChar char=""/>
              <a:defRPr/>
            </a:pPr>
            <a:r>
              <a:rPr lang="pt-BR" altLang="pt-BR" sz="2000" dirty="0" smtClean="0">
                <a:solidFill>
                  <a:schemeClr val="tx1"/>
                </a:solidFill>
              </a:rPr>
              <a:t>Dois úteis</a:t>
            </a:r>
          </a:p>
          <a:p>
            <a:pPr marL="457200" lvl="1" indent="0" eaLnBrk="1" hangingPunct="1">
              <a:buClr>
                <a:srgbClr val="FF9900"/>
              </a:buClr>
              <a:buSzPct val="75000"/>
              <a:defRPr/>
            </a:pPr>
            <a:endParaRPr lang="pt-BR" altLang="pt-B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0000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52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 smtClean="0"/>
              <a:t>Jogos que resolvem problemas reais sem você saber...</a:t>
            </a:r>
            <a:endParaRPr lang="pt-BR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4120" y="868059"/>
            <a:ext cx="3373741" cy="2533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998" y="1129484"/>
            <a:ext cx="4590876" cy="3406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472" y="2627831"/>
            <a:ext cx="4264971" cy="32102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89" y="2723171"/>
            <a:ext cx="4275074" cy="321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2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 smtClean="0"/>
              <a:t>TADEU CLASSE</a:t>
            </a:r>
            <a:endParaRPr lang="pt-BR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de Conscientização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6205538"/>
            <a:ext cx="1187450" cy="287337"/>
          </a:xfrm>
        </p:spPr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205538"/>
            <a:ext cx="2647950" cy="287337"/>
          </a:xfrm>
        </p:spPr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956550" y="6226175"/>
            <a:ext cx="1187450" cy="288925"/>
          </a:xfrm>
        </p:spPr>
        <p:txBody>
          <a:bodyPr/>
          <a:lstStyle/>
          <a:p>
            <a:fld id="{053F5BF0-09FE-42AE-8A93-52DD1E954548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20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068" y="1719302"/>
            <a:ext cx="2543175" cy="3143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Jogos de Conscientização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54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64"/>
          <a:stretch/>
        </p:blipFill>
        <p:spPr>
          <a:xfrm>
            <a:off x="246816" y="4317705"/>
            <a:ext cx="5263916" cy="169671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1" y="1558762"/>
            <a:ext cx="3376581" cy="25252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138" y="1719302"/>
            <a:ext cx="3184482" cy="40826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98263" y="4318108"/>
            <a:ext cx="1424524" cy="19680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94" y="2819079"/>
            <a:ext cx="28575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OUTROS JOGOS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6205538"/>
            <a:ext cx="1187450" cy="287337"/>
          </a:xfrm>
        </p:spPr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205538"/>
            <a:ext cx="2647950" cy="287337"/>
          </a:xfrm>
        </p:spPr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956550" y="6226175"/>
            <a:ext cx="1187450" cy="288925"/>
          </a:xfrm>
        </p:spPr>
        <p:txBody>
          <a:bodyPr/>
          <a:lstStyle/>
          <a:p>
            <a:fld id="{053F5BF0-09FE-42AE-8A93-52DD1E954548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10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4EDES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56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Quarteto Contra o Mosquito </a:t>
            </a:r>
          </a:p>
          <a:p>
            <a:pPr lvl="1"/>
            <a:r>
              <a:rPr lang="pt-BR" dirty="0" smtClean="0"/>
              <a:t>instruir a população sobre as fases do ciclo de vida do mosquito e como evitar que o mesmo se procrie.</a:t>
            </a:r>
            <a:endParaRPr lang="pt-BR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59623">
            <a:off x="2337140" y="3950258"/>
            <a:ext cx="1221171" cy="19573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59623">
            <a:off x="3931541" y="3810718"/>
            <a:ext cx="1209485" cy="19690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9623">
            <a:off x="5587404" y="3697068"/>
            <a:ext cx="1334476" cy="21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9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Outros Jogos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57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err="1" smtClean="0"/>
              <a:t>SmartRabbit</a:t>
            </a:r>
            <a:endParaRPr lang="pt-BR" dirty="0" smtClean="0"/>
          </a:p>
          <a:p>
            <a:pPr lvl="1"/>
            <a:r>
              <a:rPr lang="pt-BR" dirty="0" err="1" smtClean="0"/>
              <a:t>Exergame</a:t>
            </a:r>
            <a:endParaRPr lang="pt-BR" dirty="0" smtClean="0"/>
          </a:p>
          <a:p>
            <a:r>
              <a:rPr lang="pt-BR" dirty="0" smtClean="0"/>
              <a:t>The </a:t>
            </a:r>
            <a:r>
              <a:rPr lang="pt-BR" dirty="0" err="1" smtClean="0"/>
              <a:t>Boss</a:t>
            </a:r>
            <a:endParaRPr lang="pt-BR" dirty="0" smtClean="0"/>
          </a:p>
          <a:p>
            <a:pPr lvl="1"/>
            <a:r>
              <a:rPr lang="pt-BR" dirty="0" smtClean="0"/>
              <a:t>Gerência de Empresa de Software</a:t>
            </a:r>
          </a:p>
          <a:p>
            <a:r>
              <a:rPr lang="pt-BR" dirty="0" smtClean="0"/>
              <a:t>The New Space </a:t>
            </a:r>
            <a:r>
              <a:rPr lang="pt-BR" dirty="0" err="1" smtClean="0"/>
              <a:t>Race</a:t>
            </a:r>
            <a:endParaRPr lang="pt-BR" dirty="0" smtClean="0"/>
          </a:p>
          <a:p>
            <a:pPr lvl="1"/>
            <a:r>
              <a:rPr lang="pt-BR" dirty="0" smtClean="0"/>
              <a:t>Maturação de Mercados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229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58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Treinamento</a:t>
            </a:r>
            <a:endParaRPr lang="pt-BR" dirty="0"/>
          </a:p>
        </p:txBody>
      </p:sp>
      <p:pic>
        <p:nvPicPr>
          <p:cNvPr id="7" name="Picture 6" descr="C:\Users\Geraldo Xexéo\Dropbox\Claudio e Xexéo\TIM 2\20121015 jogo TIM\DSC0060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09" y="1388764"/>
            <a:ext cx="3719195" cy="2789555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:\Users\Public\Pictures\Fotos 2012\20120320 Maua e TIM Intelig\DSC00649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243" y="2362966"/>
            <a:ext cx="5165239" cy="3630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787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O que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aprender</a:t>
            </a:r>
            <a:r>
              <a:rPr lang="en-US" dirty="0" smtClean="0"/>
              <a:t> e </a:t>
            </a:r>
            <a:r>
              <a:rPr lang="en-US" dirty="0" err="1" smtClean="0"/>
              <a:t>aplicar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podem melhorar a vida real?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7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Jogos</a:t>
            </a:r>
            <a:endParaRPr lang="pt-BR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Jogos de Entretenimento</a:t>
            </a:r>
          </a:p>
          <a:p>
            <a:pPr lvl="1"/>
            <a:r>
              <a:rPr lang="pt-BR" dirty="0" smtClean="0"/>
              <a:t>Jogos de Tabuleiro</a:t>
            </a:r>
          </a:p>
          <a:p>
            <a:pPr lvl="1"/>
            <a:r>
              <a:rPr lang="pt-BR" dirty="0" err="1" smtClean="0"/>
              <a:t>Vídeogames</a:t>
            </a:r>
            <a:endParaRPr lang="pt-BR" dirty="0" smtClean="0"/>
          </a:p>
          <a:p>
            <a:r>
              <a:rPr lang="pt-BR" dirty="0" smtClean="0"/>
              <a:t>Jogos com Propósito</a:t>
            </a:r>
          </a:p>
          <a:p>
            <a:pPr lvl="1"/>
            <a:r>
              <a:rPr lang="pt-BR" dirty="0" smtClean="0"/>
              <a:t>Jogos de Negócio</a:t>
            </a:r>
          </a:p>
          <a:p>
            <a:pPr lvl="1"/>
            <a:r>
              <a:rPr lang="pt-BR" dirty="0" smtClean="0"/>
              <a:t>Jogos Educacionais</a:t>
            </a:r>
          </a:p>
          <a:p>
            <a:pPr lvl="2"/>
            <a:r>
              <a:rPr lang="pt-BR" dirty="0" smtClean="0"/>
              <a:t>Programação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05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Gamificação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60</a:t>
            </a:fld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Uso de técnicas e elementos de jogos  em contextos não relacionados a jogos</a:t>
            </a:r>
          </a:p>
          <a:p>
            <a:pPr lvl="1"/>
            <a:r>
              <a:rPr lang="pt-BR" dirty="0" smtClean="0"/>
              <a:t>Para tornar atividades que não são jogos mais interessantes, agradáveis e envolventes</a:t>
            </a:r>
          </a:p>
          <a:p>
            <a:pPr lvl="1"/>
            <a:r>
              <a:rPr lang="pt-BR" dirty="0" smtClean="0"/>
              <a:t>Foco na experiência e no engajamento do usuário em um serviço ou aplicação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900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mtClean="0"/>
              <a:t>Vantagens dos Jogos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61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 Jogos possuem objetivos claros</a:t>
            </a:r>
          </a:p>
          <a:p>
            <a:r>
              <a:rPr lang="pt-BR" dirty="0" smtClean="0"/>
              <a:t> As regras são claras e fixas</a:t>
            </a:r>
          </a:p>
          <a:p>
            <a:r>
              <a:rPr lang="pt-BR" dirty="0" smtClean="0"/>
              <a:t> Dão feedback imediato</a:t>
            </a:r>
          </a:p>
          <a:p>
            <a:r>
              <a:rPr lang="pt-BR" dirty="0" smtClean="0"/>
              <a:t> São voluntários</a:t>
            </a:r>
          </a:p>
          <a:p>
            <a:r>
              <a:rPr lang="pt-BR" dirty="0" smtClean="0"/>
              <a:t> Nós fazemos a diferença</a:t>
            </a:r>
          </a:p>
          <a:p>
            <a:r>
              <a:rPr lang="pt-BR" dirty="0" smtClean="0"/>
              <a:t> Podemos errar</a:t>
            </a:r>
            <a:endParaRPr lang="en-US" dirty="0"/>
          </a:p>
        </p:txBody>
      </p:sp>
      <p:pic>
        <p:nvPicPr>
          <p:cNvPr id="1026" name="Picture 2" descr="Save Princess Puchu by Kaigetsu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1482" y="3847070"/>
            <a:ext cx="2459849" cy="190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8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Características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Feedback 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Recompensas</a:t>
            </a:r>
          </a:p>
          <a:p>
            <a:r>
              <a:rPr lang="pt-BR" dirty="0" smtClean="0"/>
              <a:t>Pontos</a:t>
            </a:r>
          </a:p>
          <a:p>
            <a:r>
              <a:rPr lang="pt-BR" dirty="0" smtClean="0"/>
              <a:t>Níveis</a:t>
            </a:r>
          </a:p>
          <a:p>
            <a:r>
              <a:rPr lang="pt-BR" dirty="0" smtClean="0"/>
              <a:t>Competição/Conflito/Desafio</a:t>
            </a:r>
          </a:p>
          <a:p>
            <a:r>
              <a:rPr lang="pt-BR" dirty="0" smtClean="0"/>
              <a:t>Tempo Real</a:t>
            </a:r>
          </a:p>
          <a:p>
            <a:r>
              <a:rPr lang="pt-BR" dirty="0" smtClean="0"/>
              <a:t>Rankings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86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sz="2100" dirty="0" err="1"/>
              <a:t>Gamificação</a:t>
            </a:r>
            <a:r>
              <a:rPr lang="pt-BR" sz="2100" dirty="0"/>
              <a:t> Interna</a:t>
            </a:r>
          </a:p>
          <a:p>
            <a:pPr lvl="1"/>
            <a:r>
              <a:rPr lang="pt-BR" sz="1800" dirty="0"/>
              <a:t>Empresarial</a:t>
            </a:r>
          </a:p>
          <a:p>
            <a:pPr lvl="1"/>
            <a:r>
              <a:rPr lang="pt-BR" sz="1800" dirty="0"/>
              <a:t>Usada para aumentar a produtividade</a:t>
            </a:r>
          </a:p>
          <a:p>
            <a:pPr lvl="1"/>
            <a:r>
              <a:rPr lang="pt-BR" sz="1800" dirty="0"/>
              <a:t>Busca resultados positivos para a empresa através de seus próprios funcionários</a:t>
            </a:r>
          </a:p>
          <a:p>
            <a:r>
              <a:rPr lang="pt-BR" sz="2100" dirty="0" err="1"/>
              <a:t>Gamificação</a:t>
            </a:r>
            <a:r>
              <a:rPr lang="pt-BR" sz="2100" dirty="0"/>
              <a:t> para mudança de comportamento</a:t>
            </a:r>
          </a:p>
          <a:p>
            <a:pPr lvl="1"/>
            <a:r>
              <a:rPr lang="pt-BR" sz="1800" dirty="0"/>
              <a:t>Busca trazer hábitos benéficos a uma população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sz="2100" dirty="0" err="1"/>
              <a:t>Gamificação</a:t>
            </a:r>
            <a:r>
              <a:rPr lang="pt-BR" sz="2100" dirty="0"/>
              <a:t> Externa</a:t>
            </a:r>
          </a:p>
          <a:p>
            <a:pPr lvl="1"/>
            <a:r>
              <a:rPr lang="pt-BR" sz="1800" dirty="0"/>
              <a:t>Envolve cliente</a:t>
            </a:r>
          </a:p>
          <a:p>
            <a:pPr lvl="1"/>
            <a:r>
              <a:rPr lang="pt-BR" sz="1800" dirty="0"/>
              <a:t>Tem objetivos normalmente ligados ao marketing</a:t>
            </a:r>
          </a:p>
          <a:p>
            <a:pPr lvl="1"/>
            <a:r>
              <a:rPr lang="pt-BR" sz="1800" dirty="0"/>
              <a:t>Visa melhora o engajamento do cliente com o produto, criar identificação, etc...</a:t>
            </a:r>
          </a:p>
          <a:p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Tipos de </a:t>
            </a:r>
            <a:r>
              <a:rPr lang="pt-BR" dirty="0" err="1" smtClean="0"/>
              <a:t>Gamificação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16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 smtClean="0"/>
              <a:t>Radar que dá prêmios (Loteria) – Feedback Positivo!</a:t>
            </a:r>
            <a:endParaRPr lang="pt-BR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074" y="1408866"/>
            <a:ext cx="7548525" cy="4651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72236" y="1880037"/>
            <a:ext cx="2916324" cy="10618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100" b="1" dirty="0"/>
              <a:t>Velocidade média caiu de 57 km/h para 40 km/h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996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Ganhar</a:t>
            </a:r>
          </a:p>
          <a:p>
            <a:r>
              <a:rPr lang="pt-BR" sz="2400" dirty="0"/>
              <a:t>Colecionar</a:t>
            </a:r>
          </a:p>
          <a:p>
            <a:r>
              <a:rPr lang="pt-BR" sz="2400" dirty="0"/>
              <a:t>Resolver Problemas</a:t>
            </a:r>
          </a:p>
          <a:p>
            <a:r>
              <a:rPr lang="pt-BR" sz="2400" dirty="0"/>
              <a:t>Surpresa</a:t>
            </a:r>
          </a:p>
          <a:p>
            <a:r>
              <a:rPr lang="pt-BR" sz="2400" dirty="0"/>
              <a:t>Explorar</a:t>
            </a:r>
          </a:p>
          <a:p>
            <a:r>
              <a:rPr lang="pt-BR" sz="2400" dirty="0"/>
              <a:t>Triunfar</a:t>
            </a:r>
          </a:p>
          <a:p>
            <a:r>
              <a:rPr lang="pt-BR" sz="2400" dirty="0"/>
              <a:t>Ensinar</a:t>
            </a:r>
          </a:p>
          <a:p>
            <a:r>
              <a:rPr lang="pt-BR" sz="2400" dirty="0"/>
              <a:t>Fazer Palhaçada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Imaginar</a:t>
            </a:r>
          </a:p>
          <a:p>
            <a:r>
              <a:rPr lang="pt-BR" sz="2400" dirty="0"/>
              <a:t>Descansar</a:t>
            </a:r>
          </a:p>
          <a:p>
            <a:r>
              <a:rPr lang="pt-BR" sz="2400" dirty="0"/>
              <a:t>Compartilhar</a:t>
            </a:r>
          </a:p>
          <a:p>
            <a:r>
              <a:rPr lang="pt-BR" sz="2400" dirty="0"/>
              <a:t>Trabalho em Equipe</a:t>
            </a:r>
          </a:p>
          <a:p>
            <a:r>
              <a:rPr lang="pt-BR" sz="2400" dirty="0"/>
              <a:t>Atuar</a:t>
            </a:r>
          </a:p>
          <a:p>
            <a:r>
              <a:rPr lang="pt-BR" sz="2400" dirty="0"/>
              <a:t>Customizar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divertido?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51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375" y="1000872"/>
            <a:ext cx="4617566" cy="3574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28" y="1925307"/>
            <a:ext cx="4286250" cy="224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Exemplos</a:t>
            </a:r>
            <a:endParaRPr lang="pt-B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60511" y="2996806"/>
            <a:ext cx="3657600" cy="15787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9943" y="1355251"/>
            <a:ext cx="4182519" cy="15369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0581" y="3400577"/>
            <a:ext cx="3482969" cy="194939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66</a:t>
            </a:fld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37" y="4047682"/>
            <a:ext cx="4905945" cy="1932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8070" y="1690353"/>
            <a:ext cx="4286250" cy="2305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2423" y="2759176"/>
            <a:ext cx="4286250" cy="2085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9835" y="1688049"/>
            <a:ext cx="6353694" cy="36145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66" y="1410813"/>
            <a:ext cx="7626718" cy="447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8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Gamificação</a:t>
            </a:r>
            <a:r>
              <a:rPr lang="pt-BR" dirty="0" smtClean="0"/>
              <a:t> é sobre motivação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673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Motivação Extrínseca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7629" y="1341438"/>
            <a:ext cx="6076446" cy="4608512"/>
          </a:xfrm>
        </p:spPr>
        <p:txBody>
          <a:bodyPr>
            <a:normAutofit fontScale="70000" lnSpcReduction="20000"/>
          </a:bodyPr>
          <a:lstStyle/>
          <a:p>
            <a:r>
              <a:rPr lang="pt-BR" sz="4050" b="1" dirty="0"/>
              <a:t>S</a:t>
            </a:r>
            <a:r>
              <a:rPr lang="pt-BR" dirty="0" smtClean="0"/>
              <a:t>tatus</a:t>
            </a:r>
          </a:p>
          <a:p>
            <a:pPr lvl="1"/>
            <a:r>
              <a:rPr lang="pt-BR" dirty="0" smtClean="0"/>
              <a:t>Posição relativa em relação aos demais</a:t>
            </a:r>
          </a:p>
          <a:p>
            <a:pPr lvl="2"/>
            <a:r>
              <a:rPr lang="pt-BR" dirty="0" smtClean="0"/>
              <a:t>Medalhas, níveis, rankings</a:t>
            </a:r>
          </a:p>
          <a:p>
            <a:r>
              <a:rPr lang="pt-BR" sz="4050" b="1" dirty="0"/>
              <a:t>A</a:t>
            </a:r>
            <a:r>
              <a:rPr lang="pt-BR" dirty="0" smtClean="0"/>
              <a:t>cesso</a:t>
            </a:r>
          </a:p>
          <a:p>
            <a:pPr lvl="1"/>
            <a:r>
              <a:rPr lang="pt-BR" dirty="0" smtClean="0"/>
              <a:t>Oferecer algo que os outros não tem (não grátis)</a:t>
            </a:r>
          </a:p>
          <a:p>
            <a:pPr lvl="2"/>
            <a:r>
              <a:rPr lang="pt-BR" dirty="0" smtClean="0"/>
              <a:t>Pré-lançamento, produtos personalizados</a:t>
            </a:r>
          </a:p>
          <a:p>
            <a:r>
              <a:rPr lang="pt-BR" sz="4050" b="1" dirty="0"/>
              <a:t>P</a:t>
            </a:r>
            <a:r>
              <a:rPr lang="pt-BR" dirty="0" smtClean="0"/>
              <a:t>oder</a:t>
            </a:r>
          </a:p>
          <a:p>
            <a:pPr lvl="1"/>
            <a:r>
              <a:rPr lang="pt-BR" dirty="0" smtClean="0"/>
              <a:t>Controle sobre outros</a:t>
            </a:r>
          </a:p>
          <a:p>
            <a:pPr lvl="2"/>
            <a:r>
              <a:rPr lang="pt-BR" dirty="0" smtClean="0"/>
              <a:t>Moderador de um fórum</a:t>
            </a:r>
          </a:p>
          <a:p>
            <a:r>
              <a:rPr lang="pt-BR" sz="4050" b="1" dirty="0"/>
              <a:t>O</a:t>
            </a:r>
            <a:r>
              <a:rPr lang="pt-BR" dirty="0" smtClean="0"/>
              <a:t>bjetos</a:t>
            </a:r>
          </a:p>
          <a:p>
            <a:pPr lvl="1"/>
            <a:r>
              <a:rPr lang="pt-BR" dirty="0" smtClean="0"/>
              <a:t>Coisas grátis</a:t>
            </a:r>
            <a:endParaRPr lang="pt-BR" dirty="0"/>
          </a:p>
        </p:txBody>
      </p:sp>
      <p:sp>
        <p:nvSpPr>
          <p:cNvPr id="7" name="Plus 6"/>
          <p:cNvSpPr/>
          <p:nvPr/>
        </p:nvSpPr>
        <p:spPr>
          <a:xfrm>
            <a:off x="7183152" y="1114133"/>
            <a:ext cx="685800" cy="6858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8" name="Minus 7"/>
          <p:cNvSpPr/>
          <p:nvPr/>
        </p:nvSpPr>
        <p:spPr>
          <a:xfrm>
            <a:off x="7183152" y="4516511"/>
            <a:ext cx="685800" cy="68580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9" name="Up Arrow 8"/>
          <p:cNvSpPr/>
          <p:nvPr/>
        </p:nvSpPr>
        <p:spPr>
          <a:xfrm>
            <a:off x="6488566" y="1114133"/>
            <a:ext cx="720942" cy="45703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6843306" y="2818809"/>
            <a:ext cx="13655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/>
              <a:t>DESEJO</a:t>
            </a:r>
          </a:p>
        </p:txBody>
      </p:sp>
      <p:pic>
        <p:nvPicPr>
          <p:cNvPr id="8194" name="Picture 2" descr="C:\Users\Xexeo\AppData\Local\Microsoft\Windows\Temporary Internet Files\Content.IE5\XIIP9JN3\MC910215876[1]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132" y="4188598"/>
            <a:ext cx="1885576" cy="149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195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pt-BR" dirty="0" smtClean="0"/>
              <a:t>Motivação Intrínseca</a:t>
            </a:r>
            <a:endParaRPr lang="pt-BR" dirty="0"/>
          </a:p>
        </p:txBody>
      </p:sp>
      <p:sp>
        <p:nvSpPr>
          <p:cNvPr id="8" name="Subtitle 7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pt-BR" dirty="0" smtClean="0"/>
              <a:t>Teoria da </a:t>
            </a:r>
            <a:r>
              <a:rPr lang="pt-BR" dirty="0" err="1" smtClean="0"/>
              <a:t>Auto-Determinação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8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melhor fazer jogos?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205538"/>
            <a:ext cx="1187450" cy="287337"/>
          </a:xfrm>
        </p:spPr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205538"/>
            <a:ext cx="2647950" cy="287337"/>
          </a:xfrm>
        </p:spPr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956550" y="6226175"/>
            <a:ext cx="1187450" cy="288925"/>
          </a:xfrm>
        </p:spPr>
        <p:txBody>
          <a:bodyPr/>
          <a:lstStyle/>
          <a:p>
            <a:fld id="{053F5BF0-09FE-42AE-8A93-52DD1E95454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6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 sz="quarter"/>
          </p:nvPr>
        </p:nvSpPr>
        <p:spPr>
          <a:xfrm>
            <a:off x="523875" y="130181"/>
            <a:ext cx="7772400" cy="1555751"/>
          </a:xfrm>
        </p:spPr>
        <p:txBody>
          <a:bodyPr/>
          <a:lstStyle/>
          <a:p>
            <a:r>
              <a:rPr lang="pt-BR" dirty="0" smtClean="0"/>
              <a:t>Competência</a:t>
            </a:r>
            <a:endParaRPr lang="pt-BR" dirty="0"/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Oval 9"/>
          <p:cNvSpPr/>
          <p:nvPr/>
        </p:nvSpPr>
        <p:spPr>
          <a:xfrm>
            <a:off x="1816895" y="1404183"/>
            <a:ext cx="3048000" cy="2763766"/>
          </a:xfrm>
          <a:prstGeom prst="ellipse">
            <a:avLst/>
          </a:prstGeom>
          <a:solidFill>
            <a:srgbClr val="2D719A">
              <a:alpha val="6200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pt-BR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Conhecimento</a:t>
            </a:r>
          </a:p>
        </p:txBody>
      </p:sp>
      <p:sp>
        <p:nvSpPr>
          <p:cNvPr id="12" name="Oval 11"/>
          <p:cNvSpPr/>
          <p:nvPr/>
        </p:nvSpPr>
        <p:spPr>
          <a:xfrm>
            <a:off x="2997400" y="3193448"/>
            <a:ext cx="3048000" cy="2763766"/>
          </a:xfrm>
          <a:prstGeom prst="ellipse">
            <a:avLst/>
          </a:prstGeom>
          <a:solidFill>
            <a:schemeClr val="accent6">
              <a:lumMod val="75000"/>
              <a:alpha val="64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pt-BR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Habilidade</a:t>
            </a:r>
          </a:p>
        </p:txBody>
      </p:sp>
      <p:sp>
        <p:nvSpPr>
          <p:cNvPr id="11" name="Oval 10"/>
          <p:cNvSpPr/>
          <p:nvPr/>
        </p:nvSpPr>
        <p:spPr>
          <a:xfrm>
            <a:off x="4177904" y="1420667"/>
            <a:ext cx="3048000" cy="2763766"/>
          </a:xfrm>
          <a:prstGeom prst="ellipse">
            <a:avLst/>
          </a:prstGeom>
          <a:solidFill>
            <a:srgbClr val="C00000">
              <a:alpha val="5400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pt-BR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Atitude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63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 l="8183" t="9670" r="7906" b="11573"/>
          <a:stretch/>
        </p:blipFill>
        <p:spPr>
          <a:xfrm>
            <a:off x="2000251" y="95250"/>
            <a:ext cx="7143750" cy="598658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 sz="quarter"/>
          </p:nvPr>
        </p:nvSpPr>
        <p:spPr>
          <a:xfrm>
            <a:off x="-952500" y="473081"/>
            <a:ext cx="7772400" cy="1555751"/>
          </a:xfrm>
        </p:spPr>
        <p:txBody>
          <a:bodyPr/>
          <a:lstStyle/>
          <a:p>
            <a:r>
              <a:rPr lang="pt-BR" dirty="0" smtClean="0"/>
              <a:t>Autonomia</a:t>
            </a:r>
            <a:endParaRPr lang="pt-BR" dirty="0"/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26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eloizanetti.com.br/blog/wp-content/uploads/2010/09/Senso-de-pertencimen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10"/>
            <a:ext cx="9144000" cy="606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ctrTitle" sz="quarter"/>
          </p:nvPr>
        </p:nvSpPr>
        <p:spPr>
          <a:xfrm>
            <a:off x="581025" y="-250819"/>
            <a:ext cx="7772400" cy="1555751"/>
          </a:xfrm>
        </p:spPr>
        <p:txBody>
          <a:bodyPr/>
          <a:lstStyle/>
          <a:p>
            <a:r>
              <a:rPr lang="pt-BR" dirty="0" smtClean="0"/>
              <a:t>Pertencimento</a:t>
            </a:r>
            <a:endParaRPr lang="pt-BR" dirty="0"/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98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5 Liberdades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IX SELMAT -  2016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05E3-B3FB-418B-84B5-44449A69CD9F}" type="slidenum">
              <a:rPr lang="pt-BR" smtClean="0"/>
              <a:t>73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Liberdade de experimentar</a:t>
            </a:r>
          </a:p>
          <a:p>
            <a:pPr lvl="1"/>
            <a:r>
              <a:rPr lang="pt-BR" dirty="0" smtClean="0"/>
              <a:t>Autonomia de aprendizagem baseada na curiosidade</a:t>
            </a:r>
          </a:p>
          <a:p>
            <a:pPr lvl="1"/>
            <a:r>
              <a:rPr lang="pt-BR" dirty="0" smtClean="0"/>
              <a:t>Abordagem de novas ideias</a:t>
            </a:r>
          </a:p>
          <a:p>
            <a:r>
              <a:rPr lang="pt-BR" dirty="0" smtClean="0"/>
              <a:t>Liberdade de fracassar</a:t>
            </a:r>
          </a:p>
          <a:p>
            <a:r>
              <a:rPr lang="pt-BR" dirty="0" smtClean="0"/>
              <a:t>Liberdade de experimentar novas identidades</a:t>
            </a:r>
          </a:p>
          <a:p>
            <a:r>
              <a:rPr lang="pt-BR" dirty="0" smtClean="0"/>
              <a:t>Liberdade de esforço</a:t>
            </a:r>
            <a:endParaRPr lang="en-US" dirty="0" smtClean="0"/>
          </a:p>
          <a:p>
            <a:r>
              <a:rPr lang="pt-BR" dirty="0" smtClean="0"/>
              <a:t>Liberdade de interpretar</a:t>
            </a:r>
          </a:p>
        </p:txBody>
      </p:sp>
    </p:spTree>
    <p:extLst>
      <p:ext uri="{BB962C8B-B14F-4D97-AF65-F5344CB8AC3E}">
        <p14:creationId xmlns:p14="http://schemas.microsoft.com/office/powerpoint/2010/main" val="311912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Quando </a:t>
            </a:r>
            <a:r>
              <a:rPr lang="pt-BR" dirty="0" err="1" smtClean="0"/>
              <a:t>Gamificar</a:t>
            </a:r>
            <a:r>
              <a:rPr lang="pt-BR" dirty="0" smtClean="0"/>
              <a:t>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73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0880" y="187331"/>
            <a:ext cx="7473120" cy="5951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0" y="0"/>
            <a:ext cx="7772400" cy="1555751"/>
          </a:xfrm>
        </p:spPr>
        <p:txBody>
          <a:bodyPr>
            <a:normAutofit/>
          </a:bodyPr>
          <a:lstStyle/>
          <a:p>
            <a:r>
              <a:rPr lang="pt-BR" sz="4800" dirty="0" smtClean="0"/>
              <a:t>Decisões Significativas</a:t>
            </a:r>
            <a:endParaRPr lang="pt-BR" sz="48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75</a:t>
            </a:fld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-21937" y="4562475"/>
            <a:ext cx="6734175" cy="847725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Suficientemente interessantes?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231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 idx="4294967295"/>
          </p:nvPr>
        </p:nvSpPr>
        <p:spPr>
          <a:xfrm>
            <a:off x="1323975" y="257175"/>
            <a:ext cx="4105275" cy="942975"/>
          </a:xfrm>
        </p:spPr>
        <p:txBody>
          <a:bodyPr>
            <a:normAutofit/>
          </a:bodyPr>
          <a:lstStyle/>
          <a:p>
            <a:r>
              <a:rPr lang="pt-BR" sz="5400" dirty="0" smtClean="0"/>
              <a:t>Motivação</a:t>
            </a:r>
            <a:endParaRPr lang="pt-BR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4294967295"/>
          </p:nvPr>
        </p:nvSpPr>
        <p:spPr>
          <a:xfrm>
            <a:off x="1495425" y="1230491"/>
            <a:ext cx="6400800" cy="8763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t-BR" dirty="0" smtClean="0"/>
              <a:t>Um mudança de comportamento pode trazer valor?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724" y="2137133"/>
            <a:ext cx="7419976" cy="3949342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687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Olhe ao Redor</a:t>
            </a:r>
            <a:endParaRPr lang="pt-BR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77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Onde Falta Motivação?</a:t>
            </a:r>
          </a:p>
          <a:p>
            <a:r>
              <a:rPr lang="pt-BR" dirty="0" smtClean="0"/>
              <a:t>Determine Objetivos</a:t>
            </a:r>
          </a:p>
          <a:p>
            <a:r>
              <a:rPr lang="pt-BR" dirty="0" smtClean="0"/>
              <a:t>Forneça Feedback</a:t>
            </a:r>
          </a:p>
          <a:p>
            <a:r>
              <a:rPr lang="pt-BR" dirty="0" smtClean="0"/>
              <a:t>Crie Recompensas</a:t>
            </a:r>
          </a:p>
          <a:p>
            <a:endParaRPr lang="pt-BR" dirty="0"/>
          </a:p>
          <a:p>
            <a:r>
              <a:rPr lang="pt-BR" dirty="0" smtClean="0"/>
              <a:t>Faça ser divertido!</a:t>
            </a:r>
          </a:p>
        </p:txBody>
      </p:sp>
    </p:spTree>
    <p:extLst>
      <p:ext uri="{BB962C8B-B14F-4D97-AF65-F5344CB8AC3E}">
        <p14:creationId xmlns:p14="http://schemas.microsoft.com/office/powerpoint/2010/main" val="68088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6205538"/>
            <a:ext cx="1187450" cy="287337"/>
          </a:xfrm>
        </p:spPr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205538"/>
            <a:ext cx="2647950" cy="287337"/>
          </a:xfrm>
        </p:spPr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956550" y="6226175"/>
            <a:ext cx="1187450" cy="288925"/>
          </a:xfrm>
        </p:spPr>
        <p:txBody>
          <a:bodyPr/>
          <a:lstStyle/>
          <a:p>
            <a:fld id="{053F5BF0-09FE-42AE-8A93-52DD1E954548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9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Pesquisa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79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Como fazer jogos melhores</a:t>
            </a:r>
          </a:p>
          <a:p>
            <a:r>
              <a:rPr lang="pt-BR" dirty="0" smtClean="0"/>
              <a:t>Como melhor fazer jogos</a:t>
            </a:r>
          </a:p>
          <a:p>
            <a:r>
              <a:rPr lang="pt-BR" dirty="0" smtClean="0"/>
              <a:t>Como usar jogos para alcançar outros propósitos</a:t>
            </a:r>
          </a:p>
          <a:p>
            <a:r>
              <a:rPr lang="pt-BR" dirty="0" smtClean="0"/>
              <a:t>Como usar seus mecanismos no mundo real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02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Estado da Prática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8</a:t>
            </a:fld>
            <a:endParaRPr lang="pt-B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Jogos são criados de forma </a:t>
            </a:r>
            <a:r>
              <a:rPr lang="pt-BR" dirty="0" err="1" smtClean="0"/>
              <a:t>Ad-Hoc</a:t>
            </a:r>
            <a:endParaRPr lang="pt-BR" dirty="0" smtClean="0"/>
          </a:p>
          <a:p>
            <a:r>
              <a:rPr lang="pt-BR" dirty="0" smtClean="0"/>
              <a:t>Processos locais</a:t>
            </a:r>
          </a:p>
          <a:p>
            <a:r>
              <a:rPr lang="pt-BR" dirty="0" smtClean="0"/>
              <a:t>Ausência de modelos</a:t>
            </a:r>
          </a:p>
          <a:p>
            <a:r>
              <a:rPr lang="pt-BR" dirty="0" smtClean="0"/>
              <a:t>Testes feitos com humanos</a:t>
            </a:r>
          </a:p>
          <a:p>
            <a:r>
              <a:rPr lang="pt-BR" dirty="0" smtClean="0"/>
              <a:t>Ferramentas permitem produtividade em alguns tipos de jogos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01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ubtitle 6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80</a:t>
            </a:fld>
            <a:endParaRPr lang="pt-BR"/>
          </a:p>
        </p:txBody>
      </p:sp>
      <p:pic>
        <p:nvPicPr>
          <p:cNvPr id="2050" name="Picture 2" descr="http://theclassicgamer.com/wp-content/uploads/2014/01/IWBTG-Game-Over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771650"/>
            <a:ext cx="913372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49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Outras Áreas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IV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9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Desenvolvimento Orientado a Modelo</a:t>
            </a:r>
          </a:p>
          <a:p>
            <a:r>
              <a:rPr lang="pt-BR" dirty="0" smtClean="0"/>
              <a:t>Teste Automático</a:t>
            </a:r>
          </a:p>
          <a:p>
            <a:r>
              <a:rPr lang="pt-BR" dirty="0" smtClean="0"/>
              <a:t>Geração de Código</a:t>
            </a:r>
          </a:p>
          <a:p>
            <a:r>
              <a:rPr lang="pt-BR" dirty="0" smtClean="0"/>
              <a:t>Métodos Ágeis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376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presentacaoLudesXexe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D719A"/>
        </a:solidFill>
      </a:spPr>
      <a:bodyPr rtlCol="0" anchor="ctr">
        <a:spAutoFit/>
      </a:bodyPr>
      <a:lstStyle>
        <a:defPPr algn="ctr">
          <a:defRPr sz="2400" b="1" dirty="0" smtClean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Jogos podem mudar o mundo v3</Template>
  <TotalTime>3144</TotalTime>
  <Words>2094</Words>
  <Application>Microsoft Office PowerPoint</Application>
  <PresentationFormat>On-screen Show (4:3)</PresentationFormat>
  <Paragraphs>555</Paragraphs>
  <Slides>80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0" baseType="lpstr">
      <vt:lpstr>Arial</vt:lpstr>
      <vt:lpstr>Calibri</vt:lpstr>
      <vt:lpstr>Courier New</vt:lpstr>
      <vt:lpstr>DejaVu Sans</vt:lpstr>
      <vt:lpstr>Droid Sans Fallback</vt:lpstr>
      <vt:lpstr>StarSymbol</vt:lpstr>
      <vt:lpstr>Tahoma</vt:lpstr>
      <vt:lpstr>Times New Roman</vt:lpstr>
      <vt:lpstr>Wingdings</vt:lpstr>
      <vt:lpstr>ApresentacaoLudesXexeo</vt:lpstr>
      <vt:lpstr>Pesquisando Jogos</vt:lpstr>
      <vt:lpstr>O que é o Ludes</vt:lpstr>
      <vt:lpstr>Definição de Jogos</vt:lpstr>
      <vt:lpstr>PowerPoint Presentation</vt:lpstr>
      <vt:lpstr>PowerPoint Presentation</vt:lpstr>
      <vt:lpstr>Tipos de Jogos</vt:lpstr>
      <vt:lpstr>Como melhor fazer jogos?</vt:lpstr>
      <vt:lpstr>Estado da Prática</vt:lpstr>
      <vt:lpstr>Outras Áreas</vt:lpstr>
      <vt:lpstr>Metodologias de Desenvolvimento</vt:lpstr>
      <vt:lpstr>Modelos Genéricos</vt:lpstr>
      <vt:lpstr>Modelos Específicos</vt:lpstr>
      <vt:lpstr>Nossas Propostas</vt:lpstr>
      <vt:lpstr>Framework</vt:lpstr>
      <vt:lpstr>Rachinations</vt:lpstr>
      <vt:lpstr>JOREC</vt:lpstr>
      <vt:lpstr>Minecraft Bot</vt:lpstr>
      <vt:lpstr>Como fazer jogos melhores?</vt:lpstr>
      <vt:lpstr>Medida Automática de Estética em Jogos</vt:lpstr>
      <vt:lpstr>Medindo Estética</vt:lpstr>
      <vt:lpstr>Modelo de Análise</vt:lpstr>
      <vt:lpstr>História do Jogo</vt:lpstr>
      <vt:lpstr>Drama</vt:lpstr>
      <vt:lpstr>Caminho Mínimo</vt:lpstr>
      <vt:lpstr>Drama por Caminho</vt:lpstr>
      <vt:lpstr>Mudança de Líder</vt:lpstr>
      <vt:lpstr>Incerteza por Entropia</vt:lpstr>
      <vt:lpstr>Jogos com Propósito</vt:lpstr>
      <vt:lpstr>Jogos de Caso</vt:lpstr>
      <vt:lpstr>Jogos de Caso</vt:lpstr>
      <vt:lpstr>Jogos de Caso</vt:lpstr>
      <vt:lpstr>Jogos de Caso</vt:lpstr>
      <vt:lpstr>Estimando Similaridades Entre Observações Através de Jogos com Propósito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Jogos que resolvem problemas reais sem você saber...</vt:lpstr>
      <vt:lpstr>Jogos de Conscientização</vt:lpstr>
      <vt:lpstr>Jogos de Conscientização</vt:lpstr>
      <vt:lpstr>OUTROS JOGOS</vt:lpstr>
      <vt:lpstr>4EDES</vt:lpstr>
      <vt:lpstr>Outros Jogos</vt:lpstr>
      <vt:lpstr>Treinamento</vt:lpstr>
      <vt:lpstr>Jogos podem melhorar a vida real?</vt:lpstr>
      <vt:lpstr>Gamificação</vt:lpstr>
      <vt:lpstr>Vantagens dos Jogos</vt:lpstr>
      <vt:lpstr>Características</vt:lpstr>
      <vt:lpstr>Tipos de Gamificação</vt:lpstr>
      <vt:lpstr>Radar que dá prêmios (Loteria) – Feedback Positivo!</vt:lpstr>
      <vt:lpstr>O que é divertido?</vt:lpstr>
      <vt:lpstr>Exemplos</vt:lpstr>
      <vt:lpstr>Gamificação é sobre motivação</vt:lpstr>
      <vt:lpstr>Motivação Extrínseca</vt:lpstr>
      <vt:lpstr>Motivação Intrínseca</vt:lpstr>
      <vt:lpstr>Competência</vt:lpstr>
      <vt:lpstr>Autonomia</vt:lpstr>
      <vt:lpstr>Pertencimento</vt:lpstr>
      <vt:lpstr>5 Liberdades</vt:lpstr>
      <vt:lpstr>Quando Gamificar?</vt:lpstr>
      <vt:lpstr>Decisões Significativas</vt:lpstr>
      <vt:lpstr>Motivação</vt:lpstr>
      <vt:lpstr>Olhe ao Redor</vt:lpstr>
      <vt:lpstr>CONCLUSÃO</vt:lpstr>
      <vt:lpstr>Pesquisa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Jogos podem mudar o mundo?</dc:title>
  <dc:creator>Geraldo Xexéo</dc:creator>
  <cp:lastModifiedBy>Geraldo Xexéo</cp:lastModifiedBy>
  <cp:revision>97</cp:revision>
  <dcterms:created xsi:type="dcterms:W3CDTF">2015-07-12T22:30:54Z</dcterms:created>
  <dcterms:modified xsi:type="dcterms:W3CDTF">2016-11-23T00:45:35Z</dcterms:modified>
</cp:coreProperties>
</file>